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9464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141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182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86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7155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2378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6742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8123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287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4257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8512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1520" y="260648"/>
            <a:ext cx="8640960" cy="72008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251520" y="1124744"/>
            <a:ext cx="8640960" cy="547260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974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E9E11-F4BB-467F-A29E-5C54DD6C464C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9359C-3532-4219-A686-E14C550D5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24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53"/>
          <p:cNvGrpSpPr/>
          <p:nvPr/>
        </p:nvGrpSpPr>
        <p:grpSpPr>
          <a:xfrm>
            <a:off x="1475656" y="2100501"/>
            <a:ext cx="928693" cy="3428997"/>
            <a:chOff x="1285852" y="2571744"/>
            <a:chExt cx="928693" cy="3428997"/>
          </a:xfrm>
          <a:solidFill>
            <a:srgbClr val="FF9900"/>
          </a:solidFill>
        </p:grpSpPr>
        <p:sp>
          <p:nvSpPr>
            <p:cNvPr id="5" name="Texto explicativo em seta para a direita 4"/>
            <p:cNvSpPr/>
            <p:nvPr/>
          </p:nvSpPr>
          <p:spPr bwMode="auto">
            <a:xfrm>
              <a:off x="1285852" y="2571744"/>
              <a:ext cx="928693" cy="3428997"/>
            </a:xfrm>
            <a:prstGeom prst="rightArrowCallou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6" name="CaixaDeTexto 5"/>
            <p:cNvSpPr txBox="1"/>
            <p:nvPr/>
          </p:nvSpPr>
          <p:spPr bwMode="auto">
            <a:xfrm>
              <a:off x="1364913" y="2644406"/>
              <a:ext cx="492443" cy="3283673"/>
            </a:xfrm>
            <a:prstGeom prst="rect">
              <a:avLst/>
            </a:prstGeom>
            <a:grpFill/>
            <a:ln>
              <a:noFill/>
            </a:ln>
          </p:spPr>
          <p:txBody>
            <a:bodyPr vert="vert270" wrap="square">
              <a:spAutoFit/>
            </a:bodyPr>
            <a:lstStyle/>
            <a:p>
              <a:pPr algn="ctr">
                <a:defRPr/>
              </a:pPr>
              <a:r>
                <a:rPr lang="pt-BR" sz="2000" b="1" dirty="0">
                  <a:solidFill>
                    <a:schemeClr val="bg1"/>
                  </a:solidFill>
                </a:rPr>
                <a:t>VEÍCULOS DA APRESENTAÇÃO</a:t>
              </a:r>
            </a:p>
          </p:txBody>
        </p:sp>
      </p:grp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3189238" y="1268760"/>
            <a:ext cx="1298575" cy="368300"/>
          </a:xfrm>
          <a:prstGeom prst="rect">
            <a:avLst/>
          </a:prstGeom>
          <a:solidFill>
            <a:srgbClr val="00B050"/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800" b="1" dirty="0">
                <a:solidFill>
                  <a:schemeClr val="bg1"/>
                </a:solidFill>
              </a:rPr>
              <a:t>EMISSOR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2979690" y="5948630"/>
            <a:ext cx="1717670" cy="369332"/>
          </a:xfrm>
          <a:prstGeom prst="rect">
            <a:avLst/>
          </a:prstGeom>
          <a:solidFill>
            <a:srgbClr val="00B050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b="1" dirty="0">
                <a:solidFill>
                  <a:schemeClr val="bg1"/>
                </a:solidFill>
              </a:rPr>
              <a:t>RECEPTORES</a:t>
            </a:r>
          </a:p>
        </p:txBody>
      </p:sp>
      <p:sp>
        <p:nvSpPr>
          <p:cNvPr id="44" name="Seta para a direita 36"/>
          <p:cNvSpPr>
            <a:spLocks noChangeArrowheads="1"/>
          </p:cNvSpPr>
          <p:nvPr/>
        </p:nvSpPr>
        <p:spPr bwMode="auto">
          <a:xfrm>
            <a:off x="5220072" y="5990420"/>
            <a:ext cx="756000" cy="288000"/>
          </a:xfrm>
          <a:prstGeom prst="rightArrow">
            <a:avLst>
              <a:gd name="adj1" fmla="val 50000"/>
              <a:gd name="adj2" fmla="val 50009"/>
            </a:avLst>
          </a:prstGeom>
          <a:solidFill>
            <a:srgbClr val="3333CC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pt-BR" dirty="0"/>
          </a:p>
        </p:txBody>
      </p:sp>
      <p:grpSp>
        <p:nvGrpSpPr>
          <p:cNvPr id="3" name="Grupo 49"/>
          <p:cNvGrpSpPr/>
          <p:nvPr/>
        </p:nvGrpSpPr>
        <p:grpSpPr>
          <a:xfrm>
            <a:off x="2624079" y="1779936"/>
            <a:ext cx="2428892" cy="536589"/>
            <a:chOff x="2071670" y="1749403"/>
            <a:chExt cx="2428892" cy="536589"/>
          </a:xfrm>
          <a:solidFill>
            <a:srgbClr val="FF9900"/>
          </a:solidFill>
        </p:grpSpPr>
        <p:sp>
          <p:nvSpPr>
            <p:cNvPr id="48" name="Seta para baixo 12"/>
            <p:cNvSpPr>
              <a:spLocks noChangeArrowheads="1"/>
            </p:cNvSpPr>
            <p:nvPr/>
          </p:nvSpPr>
          <p:spPr bwMode="auto">
            <a:xfrm>
              <a:off x="2071670" y="1749403"/>
              <a:ext cx="2428892" cy="536589"/>
            </a:xfrm>
            <a:prstGeom prst="downArrow">
              <a:avLst>
                <a:gd name="adj1" fmla="val 50268"/>
                <a:gd name="adj2" fmla="val 52547"/>
              </a:avLst>
            </a:pr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49" name="CaixaDeTexto 5"/>
            <p:cNvSpPr txBox="1"/>
            <p:nvPr/>
          </p:nvSpPr>
          <p:spPr bwMode="auto">
            <a:xfrm rot="5400000">
              <a:off x="3086061" y="1239678"/>
              <a:ext cx="400110" cy="1437512"/>
            </a:xfrm>
            <a:prstGeom prst="rect">
              <a:avLst/>
            </a:prstGeom>
            <a:noFill/>
            <a:ln>
              <a:noFill/>
            </a:ln>
          </p:spPr>
          <p:txBody>
            <a:bodyPr vert="vert270" wrap="square">
              <a:spAutoFit/>
            </a:bodyPr>
            <a:lstStyle/>
            <a:p>
              <a:pPr algn="ctr">
                <a:defRPr/>
              </a:pPr>
              <a:r>
                <a:rPr lang="pt-BR" sz="1400" b="1" dirty="0">
                  <a:solidFill>
                    <a:schemeClr val="bg1"/>
                  </a:solidFill>
                </a:rPr>
                <a:t>MENSAGEM</a:t>
              </a:r>
            </a:p>
          </p:txBody>
        </p:sp>
      </p:grpSp>
      <p:grpSp>
        <p:nvGrpSpPr>
          <p:cNvPr id="4" name="Grupo 50"/>
          <p:cNvGrpSpPr/>
          <p:nvPr/>
        </p:nvGrpSpPr>
        <p:grpSpPr>
          <a:xfrm>
            <a:off x="2624079" y="5284251"/>
            <a:ext cx="2428892" cy="536589"/>
            <a:chOff x="2071670" y="1749403"/>
            <a:chExt cx="2428892" cy="536589"/>
          </a:xfrm>
          <a:solidFill>
            <a:srgbClr val="FF9900"/>
          </a:solidFill>
        </p:grpSpPr>
        <p:sp>
          <p:nvSpPr>
            <p:cNvPr id="52" name="Seta para baixo 12"/>
            <p:cNvSpPr>
              <a:spLocks noChangeArrowheads="1"/>
            </p:cNvSpPr>
            <p:nvPr/>
          </p:nvSpPr>
          <p:spPr bwMode="auto">
            <a:xfrm>
              <a:off x="2071670" y="1749403"/>
              <a:ext cx="2428892" cy="536589"/>
            </a:xfrm>
            <a:prstGeom prst="downArrow">
              <a:avLst>
                <a:gd name="adj1" fmla="val 50268"/>
                <a:gd name="adj2" fmla="val 52547"/>
              </a:avLst>
            </a:pr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53" name="CaixaDeTexto 5"/>
            <p:cNvSpPr txBox="1"/>
            <p:nvPr/>
          </p:nvSpPr>
          <p:spPr bwMode="auto">
            <a:xfrm rot="5400000">
              <a:off x="3086061" y="1239678"/>
              <a:ext cx="400110" cy="1437512"/>
            </a:xfrm>
            <a:prstGeom prst="rect">
              <a:avLst/>
            </a:prstGeom>
            <a:noFill/>
            <a:ln>
              <a:noFill/>
            </a:ln>
          </p:spPr>
          <p:txBody>
            <a:bodyPr vert="vert270" wrap="square">
              <a:spAutoFit/>
            </a:bodyPr>
            <a:lstStyle/>
            <a:p>
              <a:pPr algn="ctr">
                <a:defRPr/>
              </a:pPr>
              <a:r>
                <a:rPr lang="pt-BR" sz="1400" b="1" dirty="0">
                  <a:solidFill>
                    <a:schemeClr val="bg1"/>
                  </a:solidFill>
                </a:rPr>
                <a:t>MENSAGEM</a:t>
              </a:r>
            </a:p>
          </p:txBody>
        </p:sp>
      </p:grpSp>
      <p:sp>
        <p:nvSpPr>
          <p:cNvPr id="35" name="Seta para a direita 36"/>
          <p:cNvSpPr>
            <a:spLocks noChangeArrowheads="1"/>
          </p:cNvSpPr>
          <p:nvPr/>
        </p:nvSpPr>
        <p:spPr bwMode="auto">
          <a:xfrm>
            <a:off x="5220072" y="4013849"/>
            <a:ext cx="756000" cy="288000"/>
          </a:xfrm>
          <a:prstGeom prst="rightArrow">
            <a:avLst>
              <a:gd name="adj1" fmla="val 50000"/>
              <a:gd name="adj2" fmla="val 50009"/>
            </a:avLst>
          </a:prstGeom>
          <a:solidFill>
            <a:srgbClr val="3333CC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pt-BR" dirty="0"/>
          </a:p>
        </p:txBody>
      </p:sp>
      <p:sp>
        <p:nvSpPr>
          <p:cNvPr id="40" name="Seta para a direita 36"/>
          <p:cNvSpPr>
            <a:spLocks noChangeArrowheads="1"/>
          </p:cNvSpPr>
          <p:nvPr/>
        </p:nvSpPr>
        <p:spPr bwMode="auto">
          <a:xfrm>
            <a:off x="5220072" y="3285777"/>
            <a:ext cx="756000" cy="288000"/>
          </a:xfrm>
          <a:prstGeom prst="rightArrow">
            <a:avLst>
              <a:gd name="adj1" fmla="val 50000"/>
              <a:gd name="adj2" fmla="val 50009"/>
            </a:avLst>
          </a:prstGeom>
          <a:solidFill>
            <a:srgbClr val="3333CC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pt-BR" dirty="0"/>
          </a:p>
        </p:txBody>
      </p:sp>
      <p:sp>
        <p:nvSpPr>
          <p:cNvPr id="41" name="Seta para a direita 36"/>
          <p:cNvSpPr>
            <a:spLocks noChangeArrowheads="1"/>
          </p:cNvSpPr>
          <p:nvPr/>
        </p:nvSpPr>
        <p:spPr bwMode="auto">
          <a:xfrm>
            <a:off x="5220072" y="2565697"/>
            <a:ext cx="756000" cy="288000"/>
          </a:xfrm>
          <a:prstGeom prst="rightArrow">
            <a:avLst>
              <a:gd name="adj1" fmla="val 50000"/>
              <a:gd name="adj2" fmla="val 50009"/>
            </a:avLst>
          </a:prstGeom>
          <a:solidFill>
            <a:srgbClr val="3333CC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pt-BR" dirty="0"/>
          </a:p>
        </p:txBody>
      </p:sp>
      <p:sp>
        <p:nvSpPr>
          <p:cNvPr id="42" name="Seta para a direita 36"/>
          <p:cNvSpPr>
            <a:spLocks noChangeArrowheads="1"/>
          </p:cNvSpPr>
          <p:nvPr/>
        </p:nvSpPr>
        <p:spPr bwMode="auto">
          <a:xfrm>
            <a:off x="5220072" y="4733929"/>
            <a:ext cx="756000" cy="288000"/>
          </a:xfrm>
          <a:prstGeom prst="rightArrow">
            <a:avLst>
              <a:gd name="adj1" fmla="val 50000"/>
              <a:gd name="adj2" fmla="val 50009"/>
            </a:avLst>
          </a:prstGeom>
          <a:solidFill>
            <a:srgbClr val="3333CC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pt-BR" dirty="0"/>
          </a:p>
        </p:txBody>
      </p:sp>
      <p:sp>
        <p:nvSpPr>
          <p:cNvPr id="78" name="Título 1"/>
          <p:cNvSpPr txBox="1">
            <a:spLocks/>
          </p:cNvSpPr>
          <p:nvPr/>
        </p:nvSpPr>
        <p:spPr bwMode="auto">
          <a:xfrm>
            <a:off x="251520" y="260648"/>
            <a:ext cx="864096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pt-BR" sz="2400" b="1" dirty="0" smtClean="0"/>
              <a:t>VISÃO SISTÊMICA DE UMA APRESENTAÇÃO </a:t>
            </a:r>
          </a:p>
          <a:p>
            <a:pPr algn="ctr" eaLnBrk="0" hangingPunct="0">
              <a:defRPr/>
            </a:pPr>
            <a:r>
              <a:rPr lang="pt-BR" sz="2400" b="1" dirty="0" smtClean="0"/>
              <a:t>EM PÚBLICO</a:t>
            </a:r>
            <a:endParaRPr lang="pt-BR" sz="2400" b="1" dirty="0"/>
          </a:p>
        </p:txBody>
      </p:sp>
      <p:graphicFrame>
        <p:nvGraphicFramePr>
          <p:cNvPr id="28" name="Tabela 27"/>
          <p:cNvGraphicFramePr>
            <a:graphicFrameLocks noGrp="1"/>
          </p:cNvGraphicFramePr>
          <p:nvPr/>
        </p:nvGraphicFramePr>
        <p:xfrm>
          <a:off x="2578525" y="2388533"/>
          <a:ext cx="2520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VOZ  OU</a:t>
                      </a:r>
                    </a:p>
                    <a:p>
                      <a:pPr algn="ctr"/>
                      <a:r>
                        <a:rPr lang="pt-BR" dirty="0" smtClean="0"/>
                        <a:t>FALA</a:t>
                      </a:r>
                      <a:endParaRPr lang="pt-BR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9" name="Tabela 28"/>
          <p:cNvGraphicFramePr>
            <a:graphicFrameLocks noGrp="1"/>
          </p:cNvGraphicFramePr>
          <p:nvPr/>
        </p:nvGraphicFramePr>
        <p:xfrm>
          <a:off x="2578525" y="3108613"/>
          <a:ext cx="2520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VOCABULÁRIO OU</a:t>
                      </a:r>
                    </a:p>
                    <a:p>
                      <a:pPr algn="ctr"/>
                      <a:r>
                        <a:rPr lang="pt-BR" sz="1800" b="1" dirty="0" smtClean="0"/>
                        <a:t>LINGUAGEM VERBAL</a:t>
                      </a:r>
                      <a:endParaRPr lang="pt-BR" sz="1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0" name="Tabela 29"/>
          <p:cNvGraphicFramePr>
            <a:graphicFrameLocks noGrp="1"/>
          </p:cNvGraphicFramePr>
          <p:nvPr/>
        </p:nvGraphicFramePr>
        <p:xfrm>
          <a:off x="2578525" y="3836685"/>
          <a:ext cx="2520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EXPRESSÃO CORPORAL OU MÍMICA</a:t>
                      </a:r>
                      <a:endParaRPr lang="pt-BR" sz="1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1" name="Tabela 30"/>
          <p:cNvGraphicFramePr>
            <a:graphicFrameLocks noGrp="1"/>
          </p:cNvGraphicFramePr>
          <p:nvPr/>
        </p:nvGraphicFramePr>
        <p:xfrm>
          <a:off x="2578525" y="4556765"/>
          <a:ext cx="2520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RECURSOS</a:t>
                      </a:r>
                    </a:p>
                    <a:p>
                      <a:pPr algn="ctr"/>
                      <a:r>
                        <a:rPr lang="pt-BR" sz="1800" b="1" dirty="0" smtClean="0"/>
                        <a:t>INSTRUCIONAIS</a:t>
                      </a:r>
                      <a:endParaRPr lang="pt-BR" sz="1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2" name="Tabela 31"/>
          <p:cNvGraphicFramePr>
            <a:graphicFrameLocks noGrp="1"/>
          </p:cNvGraphicFramePr>
          <p:nvPr/>
        </p:nvGraphicFramePr>
        <p:xfrm>
          <a:off x="6084168" y="2388533"/>
          <a:ext cx="1440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800" b="1" i="0" dirty="0" smtClean="0"/>
                        <a:t>Mensagem </a:t>
                      </a:r>
                    </a:p>
                    <a:p>
                      <a:r>
                        <a:rPr lang="pt-BR" sz="1800" b="1" i="0" dirty="0" smtClean="0"/>
                        <a:t>Psicológica</a:t>
                      </a:r>
                      <a:endParaRPr lang="pt-BR" sz="1800" b="1" i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3" name="Tabela 32"/>
          <p:cNvGraphicFramePr>
            <a:graphicFrameLocks noGrp="1"/>
          </p:cNvGraphicFramePr>
          <p:nvPr/>
        </p:nvGraphicFramePr>
        <p:xfrm>
          <a:off x="6084168" y="3108613"/>
          <a:ext cx="1440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/>
              </a:tblGrid>
              <a:tr h="612000">
                <a:tc>
                  <a:txBody>
                    <a:bodyPr/>
                    <a:lstStyle/>
                    <a:p>
                      <a:r>
                        <a:rPr lang="pt-BR" sz="1800" b="1" dirty="0" smtClean="0"/>
                        <a:t>Mensagem </a:t>
                      </a:r>
                    </a:p>
                    <a:p>
                      <a:r>
                        <a:rPr lang="pt-BR" sz="1800" b="1" dirty="0" smtClean="0"/>
                        <a:t>Intelectual</a:t>
                      </a:r>
                      <a:endParaRPr lang="pt-BR" sz="1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4" name="Tabela 33"/>
          <p:cNvGraphicFramePr>
            <a:graphicFrameLocks noGrp="1"/>
          </p:cNvGraphicFramePr>
          <p:nvPr/>
        </p:nvGraphicFramePr>
        <p:xfrm>
          <a:off x="6084168" y="3836685"/>
          <a:ext cx="1440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800" b="1" dirty="0" smtClean="0"/>
                        <a:t>Mensagem </a:t>
                      </a:r>
                    </a:p>
                    <a:p>
                      <a:r>
                        <a:rPr lang="pt-BR" sz="1800" b="1" dirty="0" smtClean="0"/>
                        <a:t>Emocional</a:t>
                      </a:r>
                      <a:endParaRPr lang="pt-BR" sz="1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6" name="Tabela 35"/>
          <p:cNvGraphicFramePr>
            <a:graphicFrameLocks noGrp="1"/>
          </p:cNvGraphicFramePr>
          <p:nvPr/>
        </p:nvGraphicFramePr>
        <p:xfrm>
          <a:off x="6084168" y="4556765"/>
          <a:ext cx="1440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800" b="1" dirty="0" smtClean="0"/>
                        <a:t>Mensagem </a:t>
                      </a:r>
                    </a:p>
                    <a:p>
                      <a:r>
                        <a:rPr lang="pt-BR" sz="1800" b="1" dirty="0" smtClean="0"/>
                        <a:t>Sensorial</a:t>
                      </a:r>
                      <a:endParaRPr lang="pt-BR" sz="1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8" name="Tabela 37"/>
          <p:cNvGraphicFramePr>
            <a:graphicFrameLocks noGrp="1"/>
          </p:cNvGraphicFramePr>
          <p:nvPr/>
        </p:nvGraphicFramePr>
        <p:xfrm>
          <a:off x="6084328" y="5813256"/>
          <a:ext cx="1440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Expectativas Bloqueios</a:t>
                      </a:r>
                      <a:endParaRPr lang="pt-BR" sz="18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8395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5" grpId="0" animBg="1"/>
      <p:bldP spid="40" grpId="0" animBg="1"/>
      <p:bldP spid="41" grpId="0" animBg="1"/>
      <p:bldP spid="42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Apresentação na tela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>ECAMP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SAKAMOTO</dc:creator>
  <cp:lastModifiedBy>CAIO SAKAMOTO</cp:lastModifiedBy>
  <cp:revision>1</cp:revision>
  <dcterms:created xsi:type="dcterms:W3CDTF">2013-01-25T19:53:57Z</dcterms:created>
  <dcterms:modified xsi:type="dcterms:W3CDTF">2013-01-25T19:54:38Z</dcterms:modified>
</cp:coreProperties>
</file>