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7" r:id="rId2"/>
    <p:sldId id="258" r:id="rId3"/>
    <p:sldId id="259" r:id="rId4"/>
    <p:sldId id="260" r:id="rId5"/>
    <p:sldId id="275" r:id="rId6"/>
    <p:sldId id="276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9B9B45A-AB83-4739-9BC3-BA758D6F7FD4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97D09454-C18D-4DC2-8231-7FCF5340ED8A}">
      <dgm:prSet phldrT="[Texto]"/>
      <dgm:spPr/>
      <dgm:t>
        <a:bodyPr/>
        <a:lstStyle/>
        <a:p>
          <a:r>
            <a:rPr lang="pt-BR" b="1" dirty="0" smtClean="0">
              <a:latin typeface="+mn-lt"/>
            </a:rPr>
            <a:t>PERCEPÇÃO</a:t>
          </a:r>
          <a:endParaRPr lang="pt-BR" dirty="0"/>
        </a:p>
      </dgm:t>
    </dgm:pt>
    <dgm:pt modelId="{6F6AE03B-5228-42D9-A755-5B391831F550}" type="parTrans" cxnId="{855FA83A-A1B8-4F9C-B5C9-F62A9257C803}">
      <dgm:prSet/>
      <dgm:spPr/>
      <dgm:t>
        <a:bodyPr/>
        <a:lstStyle/>
        <a:p>
          <a:endParaRPr lang="pt-BR"/>
        </a:p>
      </dgm:t>
    </dgm:pt>
    <dgm:pt modelId="{A56AFD28-1E2A-4C3C-ABD8-84446D9BE744}" type="sibTrans" cxnId="{855FA83A-A1B8-4F9C-B5C9-F62A9257C803}">
      <dgm:prSet/>
      <dgm:spPr/>
      <dgm:t>
        <a:bodyPr/>
        <a:lstStyle/>
        <a:p>
          <a:endParaRPr lang="pt-BR"/>
        </a:p>
      </dgm:t>
    </dgm:pt>
    <dgm:pt modelId="{814D81EB-BCDC-4A12-AE74-98DD7361B947}">
      <dgm:prSet phldrT="[Texto]"/>
      <dgm:spPr/>
      <dgm:t>
        <a:bodyPr/>
        <a:lstStyle/>
        <a:p>
          <a:r>
            <a:rPr lang="pt-BR" b="1" dirty="0" smtClean="0">
              <a:solidFill>
                <a:srgbClr val="00B050"/>
              </a:solidFill>
              <a:latin typeface="+mn-lt"/>
            </a:rPr>
            <a:t>SELETIVA</a:t>
          </a:r>
          <a:endParaRPr lang="pt-BR" dirty="0"/>
        </a:p>
      </dgm:t>
    </dgm:pt>
    <dgm:pt modelId="{7D9BA61C-B7AB-4F1F-AA6D-A8A22095174B}" type="parTrans" cxnId="{BC038738-4BAB-4AEE-BBE7-8CCDFABC57B3}">
      <dgm:prSet/>
      <dgm:spPr/>
      <dgm:t>
        <a:bodyPr/>
        <a:lstStyle/>
        <a:p>
          <a:endParaRPr lang="pt-BR"/>
        </a:p>
      </dgm:t>
    </dgm:pt>
    <dgm:pt modelId="{E80E33F8-0AF0-476F-A2B8-58055C0BEB89}" type="sibTrans" cxnId="{BC038738-4BAB-4AEE-BBE7-8CCDFABC57B3}">
      <dgm:prSet/>
      <dgm:spPr/>
      <dgm:t>
        <a:bodyPr/>
        <a:lstStyle/>
        <a:p>
          <a:endParaRPr lang="pt-BR"/>
        </a:p>
      </dgm:t>
    </dgm:pt>
    <dgm:pt modelId="{BE1358FB-7F76-4FCD-ACF5-85D3F475F82C}">
      <dgm:prSet phldrT="[Texto]"/>
      <dgm:spPr/>
      <dgm:t>
        <a:bodyPr/>
        <a:lstStyle/>
        <a:p>
          <a:r>
            <a:rPr lang="pt-BR" b="1" dirty="0" smtClean="0">
              <a:solidFill>
                <a:srgbClr val="0070C0"/>
              </a:solidFill>
              <a:latin typeface="+mn-lt"/>
            </a:rPr>
            <a:t>OBJETIVA</a:t>
          </a:r>
          <a:endParaRPr lang="pt-BR" dirty="0"/>
        </a:p>
      </dgm:t>
    </dgm:pt>
    <dgm:pt modelId="{A6133602-7BEA-46A0-B48E-421003416443}" type="parTrans" cxnId="{10E9A7C2-9B67-4F67-A48F-86E33D05128D}">
      <dgm:prSet/>
      <dgm:spPr/>
      <dgm:t>
        <a:bodyPr/>
        <a:lstStyle/>
        <a:p>
          <a:endParaRPr lang="pt-BR"/>
        </a:p>
      </dgm:t>
    </dgm:pt>
    <dgm:pt modelId="{87179F5B-BD78-4FE6-AA88-E1104C5AE753}" type="sibTrans" cxnId="{10E9A7C2-9B67-4F67-A48F-86E33D05128D}">
      <dgm:prSet/>
      <dgm:spPr/>
      <dgm:t>
        <a:bodyPr/>
        <a:lstStyle/>
        <a:p>
          <a:endParaRPr lang="pt-BR"/>
        </a:p>
      </dgm:t>
    </dgm:pt>
    <dgm:pt modelId="{E4FD234D-BB30-419C-AEB6-4D4411ABACE6}" type="pres">
      <dgm:prSet presAssocID="{19B9B45A-AB83-4739-9BC3-BA758D6F7FD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4BF9FA29-E55E-4E3A-A4E3-60ADD7BC6FCC}" type="pres">
      <dgm:prSet presAssocID="{97D09454-C18D-4DC2-8231-7FCF5340ED8A}" presName="hierRoot1" presStyleCnt="0"/>
      <dgm:spPr/>
    </dgm:pt>
    <dgm:pt modelId="{9E4FD276-A233-426D-90AD-082803E78C15}" type="pres">
      <dgm:prSet presAssocID="{97D09454-C18D-4DC2-8231-7FCF5340ED8A}" presName="composite" presStyleCnt="0"/>
      <dgm:spPr/>
    </dgm:pt>
    <dgm:pt modelId="{85FB3BEF-1D0D-44B9-991A-F7983D3BF45A}" type="pres">
      <dgm:prSet presAssocID="{97D09454-C18D-4DC2-8231-7FCF5340ED8A}" presName="background" presStyleLbl="node0" presStyleIdx="0" presStyleCnt="1"/>
      <dgm:spPr/>
    </dgm:pt>
    <dgm:pt modelId="{846622A4-F541-4C72-A10D-669370CB4A9E}" type="pres">
      <dgm:prSet presAssocID="{97D09454-C18D-4DC2-8231-7FCF5340ED8A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E944895C-5AB6-4123-8925-DB3DEEF198A1}" type="pres">
      <dgm:prSet presAssocID="{97D09454-C18D-4DC2-8231-7FCF5340ED8A}" presName="hierChild2" presStyleCnt="0"/>
      <dgm:spPr/>
    </dgm:pt>
    <dgm:pt modelId="{626D2E8E-CDCB-47E9-9748-3D186C4386D3}" type="pres">
      <dgm:prSet presAssocID="{7D9BA61C-B7AB-4F1F-AA6D-A8A22095174B}" presName="Name10" presStyleLbl="parChTrans1D2" presStyleIdx="0" presStyleCnt="2"/>
      <dgm:spPr/>
      <dgm:t>
        <a:bodyPr/>
        <a:lstStyle/>
        <a:p>
          <a:endParaRPr lang="pt-BR"/>
        </a:p>
      </dgm:t>
    </dgm:pt>
    <dgm:pt modelId="{E3C2E6FA-B394-4A11-86EC-D9B6BB41981D}" type="pres">
      <dgm:prSet presAssocID="{814D81EB-BCDC-4A12-AE74-98DD7361B947}" presName="hierRoot2" presStyleCnt="0"/>
      <dgm:spPr/>
    </dgm:pt>
    <dgm:pt modelId="{3C012D46-C0B1-4687-B93A-DAE048CCD5A9}" type="pres">
      <dgm:prSet presAssocID="{814D81EB-BCDC-4A12-AE74-98DD7361B947}" presName="composite2" presStyleCnt="0"/>
      <dgm:spPr/>
    </dgm:pt>
    <dgm:pt modelId="{9DADD17A-519E-4945-B9F9-3DBED5D2A67C}" type="pres">
      <dgm:prSet presAssocID="{814D81EB-BCDC-4A12-AE74-98DD7361B947}" presName="background2" presStyleLbl="node2" presStyleIdx="0" presStyleCnt="2"/>
      <dgm:spPr/>
    </dgm:pt>
    <dgm:pt modelId="{EE81D2AF-963F-49FD-A024-2952F885E0BA}" type="pres">
      <dgm:prSet presAssocID="{814D81EB-BCDC-4A12-AE74-98DD7361B947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64CD3DFF-DEE3-435D-A5A2-679C6C2F7EC9}" type="pres">
      <dgm:prSet presAssocID="{814D81EB-BCDC-4A12-AE74-98DD7361B947}" presName="hierChild3" presStyleCnt="0"/>
      <dgm:spPr/>
    </dgm:pt>
    <dgm:pt modelId="{8A1E20A7-9FBF-4951-B28F-31E5BEFC6CC9}" type="pres">
      <dgm:prSet presAssocID="{A6133602-7BEA-46A0-B48E-421003416443}" presName="Name10" presStyleLbl="parChTrans1D2" presStyleIdx="1" presStyleCnt="2"/>
      <dgm:spPr/>
      <dgm:t>
        <a:bodyPr/>
        <a:lstStyle/>
        <a:p>
          <a:endParaRPr lang="pt-BR"/>
        </a:p>
      </dgm:t>
    </dgm:pt>
    <dgm:pt modelId="{8132104B-15C1-4B20-8D54-416EEC8C54EE}" type="pres">
      <dgm:prSet presAssocID="{BE1358FB-7F76-4FCD-ACF5-85D3F475F82C}" presName="hierRoot2" presStyleCnt="0"/>
      <dgm:spPr/>
    </dgm:pt>
    <dgm:pt modelId="{17C882E5-DED9-4F2D-8F0A-FEE3A9766B61}" type="pres">
      <dgm:prSet presAssocID="{BE1358FB-7F76-4FCD-ACF5-85D3F475F82C}" presName="composite2" presStyleCnt="0"/>
      <dgm:spPr/>
    </dgm:pt>
    <dgm:pt modelId="{3369AD80-377C-4D5E-BC98-01CCBAD2048A}" type="pres">
      <dgm:prSet presAssocID="{BE1358FB-7F76-4FCD-ACF5-85D3F475F82C}" presName="background2" presStyleLbl="node2" presStyleIdx="1" presStyleCnt="2"/>
      <dgm:spPr/>
    </dgm:pt>
    <dgm:pt modelId="{DFDC9C94-2B94-4609-8816-AAF26176B3B6}" type="pres">
      <dgm:prSet presAssocID="{BE1358FB-7F76-4FCD-ACF5-85D3F475F82C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BD41D885-971D-4E3D-85D6-2DD8ACC14FF6}" type="pres">
      <dgm:prSet presAssocID="{BE1358FB-7F76-4FCD-ACF5-85D3F475F82C}" presName="hierChild3" presStyleCnt="0"/>
      <dgm:spPr/>
    </dgm:pt>
  </dgm:ptLst>
  <dgm:cxnLst>
    <dgm:cxn modelId="{B54553BD-5C01-4AAD-97C5-DC449BF866C9}" type="presOf" srcId="{19B9B45A-AB83-4739-9BC3-BA758D6F7FD4}" destId="{E4FD234D-BB30-419C-AEB6-4D4411ABACE6}" srcOrd="0" destOrd="0" presId="urn:microsoft.com/office/officeart/2005/8/layout/hierarchy1"/>
    <dgm:cxn modelId="{10E9A7C2-9B67-4F67-A48F-86E33D05128D}" srcId="{97D09454-C18D-4DC2-8231-7FCF5340ED8A}" destId="{BE1358FB-7F76-4FCD-ACF5-85D3F475F82C}" srcOrd="1" destOrd="0" parTransId="{A6133602-7BEA-46A0-B48E-421003416443}" sibTransId="{87179F5B-BD78-4FE6-AA88-E1104C5AE753}"/>
    <dgm:cxn modelId="{855FA83A-A1B8-4F9C-B5C9-F62A9257C803}" srcId="{19B9B45A-AB83-4739-9BC3-BA758D6F7FD4}" destId="{97D09454-C18D-4DC2-8231-7FCF5340ED8A}" srcOrd="0" destOrd="0" parTransId="{6F6AE03B-5228-42D9-A755-5B391831F550}" sibTransId="{A56AFD28-1E2A-4C3C-ABD8-84446D9BE744}"/>
    <dgm:cxn modelId="{C109032D-06A6-4756-B7BD-DABC2A41F565}" type="presOf" srcId="{A6133602-7BEA-46A0-B48E-421003416443}" destId="{8A1E20A7-9FBF-4951-B28F-31E5BEFC6CC9}" srcOrd="0" destOrd="0" presId="urn:microsoft.com/office/officeart/2005/8/layout/hierarchy1"/>
    <dgm:cxn modelId="{C613A31D-D3D8-4FE8-802A-EB4171D0CF7B}" type="presOf" srcId="{97D09454-C18D-4DC2-8231-7FCF5340ED8A}" destId="{846622A4-F541-4C72-A10D-669370CB4A9E}" srcOrd="0" destOrd="0" presId="urn:microsoft.com/office/officeart/2005/8/layout/hierarchy1"/>
    <dgm:cxn modelId="{DFACE2E9-B01B-41B3-97FF-D9DB4912DDE2}" type="presOf" srcId="{7D9BA61C-B7AB-4F1F-AA6D-A8A22095174B}" destId="{626D2E8E-CDCB-47E9-9748-3D186C4386D3}" srcOrd="0" destOrd="0" presId="urn:microsoft.com/office/officeart/2005/8/layout/hierarchy1"/>
    <dgm:cxn modelId="{71C7C543-3AAB-41BA-806E-BD7DDA1177EA}" type="presOf" srcId="{BE1358FB-7F76-4FCD-ACF5-85D3F475F82C}" destId="{DFDC9C94-2B94-4609-8816-AAF26176B3B6}" srcOrd="0" destOrd="0" presId="urn:microsoft.com/office/officeart/2005/8/layout/hierarchy1"/>
    <dgm:cxn modelId="{BC038738-4BAB-4AEE-BBE7-8CCDFABC57B3}" srcId="{97D09454-C18D-4DC2-8231-7FCF5340ED8A}" destId="{814D81EB-BCDC-4A12-AE74-98DD7361B947}" srcOrd="0" destOrd="0" parTransId="{7D9BA61C-B7AB-4F1F-AA6D-A8A22095174B}" sibTransId="{E80E33F8-0AF0-476F-A2B8-58055C0BEB89}"/>
    <dgm:cxn modelId="{6133F170-28B5-49F7-9C27-D3AC5420908D}" type="presOf" srcId="{814D81EB-BCDC-4A12-AE74-98DD7361B947}" destId="{EE81D2AF-963F-49FD-A024-2952F885E0BA}" srcOrd="0" destOrd="0" presId="urn:microsoft.com/office/officeart/2005/8/layout/hierarchy1"/>
    <dgm:cxn modelId="{9EBE6B48-BAC4-4967-9E67-210863DB6AD4}" type="presParOf" srcId="{E4FD234D-BB30-419C-AEB6-4D4411ABACE6}" destId="{4BF9FA29-E55E-4E3A-A4E3-60ADD7BC6FCC}" srcOrd="0" destOrd="0" presId="urn:microsoft.com/office/officeart/2005/8/layout/hierarchy1"/>
    <dgm:cxn modelId="{F580D10A-E756-4593-B57A-714CD1400EC8}" type="presParOf" srcId="{4BF9FA29-E55E-4E3A-A4E3-60ADD7BC6FCC}" destId="{9E4FD276-A233-426D-90AD-082803E78C15}" srcOrd="0" destOrd="0" presId="urn:microsoft.com/office/officeart/2005/8/layout/hierarchy1"/>
    <dgm:cxn modelId="{FA5F8268-CEED-48B3-8A11-27B84B18D4A4}" type="presParOf" srcId="{9E4FD276-A233-426D-90AD-082803E78C15}" destId="{85FB3BEF-1D0D-44B9-991A-F7983D3BF45A}" srcOrd="0" destOrd="0" presId="urn:microsoft.com/office/officeart/2005/8/layout/hierarchy1"/>
    <dgm:cxn modelId="{DBF004B6-6485-4DBF-B64D-CB2B4AE2D657}" type="presParOf" srcId="{9E4FD276-A233-426D-90AD-082803E78C15}" destId="{846622A4-F541-4C72-A10D-669370CB4A9E}" srcOrd="1" destOrd="0" presId="urn:microsoft.com/office/officeart/2005/8/layout/hierarchy1"/>
    <dgm:cxn modelId="{64E7B17D-C4D5-4DF9-B1B3-79BBBCE2ADD1}" type="presParOf" srcId="{4BF9FA29-E55E-4E3A-A4E3-60ADD7BC6FCC}" destId="{E944895C-5AB6-4123-8925-DB3DEEF198A1}" srcOrd="1" destOrd="0" presId="urn:microsoft.com/office/officeart/2005/8/layout/hierarchy1"/>
    <dgm:cxn modelId="{7138395F-838C-4A98-930A-7FB3E0C26212}" type="presParOf" srcId="{E944895C-5AB6-4123-8925-DB3DEEF198A1}" destId="{626D2E8E-CDCB-47E9-9748-3D186C4386D3}" srcOrd="0" destOrd="0" presId="urn:microsoft.com/office/officeart/2005/8/layout/hierarchy1"/>
    <dgm:cxn modelId="{EC00E33D-F62F-4752-AAC9-F1E7388AA74A}" type="presParOf" srcId="{E944895C-5AB6-4123-8925-DB3DEEF198A1}" destId="{E3C2E6FA-B394-4A11-86EC-D9B6BB41981D}" srcOrd="1" destOrd="0" presId="urn:microsoft.com/office/officeart/2005/8/layout/hierarchy1"/>
    <dgm:cxn modelId="{12EFC261-0996-4F6D-9CE0-B00613887038}" type="presParOf" srcId="{E3C2E6FA-B394-4A11-86EC-D9B6BB41981D}" destId="{3C012D46-C0B1-4687-B93A-DAE048CCD5A9}" srcOrd="0" destOrd="0" presId="urn:microsoft.com/office/officeart/2005/8/layout/hierarchy1"/>
    <dgm:cxn modelId="{BCC24EBC-06D8-4C97-90BA-1D3FD105F6AA}" type="presParOf" srcId="{3C012D46-C0B1-4687-B93A-DAE048CCD5A9}" destId="{9DADD17A-519E-4945-B9F9-3DBED5D2A67C}" srcOrd="0" destOrd="0" presId="urn:microsoft.com/office/officeart/2005/8/layout/hierarchy1"/>
    <dgm:cxn modelId="{1C59708F-7498-480A-BEAA-67994A4D31F9}" type="presParOf" srcId="{3C012D46-C0B1-4687-B93A-DAE048CCD5A9}" destId="{EE81D2AF-963F-49FD-A024-2952F885E0BA}" srcOrd="1" destOrd="0" presId="urn:microsoft.com/office/officeart/2005/8/layout/hierarchy1"/>
    <dgm:cxn modelId="{5B307FC6-7644-4302-BD01-AFCEC6890B93}" type="presParOf" srcId="{E3C2E6FA-B394-4A11-86EC-D9B6BB41981D}" destId="{64CD3DFF-DEE3-435D-A5A2-679C6C2F7EC9}" srcOrd="1" destOrd="0" presId="urn:microsoft.com/office/officeart/2005/8/layout/hierarchy1"/>
    <dgm:cxn modelId="{BB6D8DE2-6441-4EEA-B30F-4AEEC88054A0}" type="presParOf" srcId="{E944895C-5AB6-4123-8925-DB3DEEF198A1}" destId="{8A1E20A7-9FBF-4951-B28F-31E5BEFC6CC9}" srcOrd="2" destOrd="0" presId="urn:microsoft.com/office/officeart/2005/8/layout/hierarchy1"/>
    <dgm:cxn modelId="{73F0FD45-1855-4195-8A76-6D2FA1622568}" type="presParOf" srcId="{E944895C-5AB6-4123-8925-DB3DEEF198A1}" destId="{8132104B-15C1-4B20-8D54-416EEC8C54EE}" srcOrd="3" destOrd="0" presId="urn:microsoft.com/office/officeart/2005/8/layout/hierarchy1"/>
    <dgm:cxn modelId="{8777F0F0-44B4-4190-A2E5-B077FD78F0BA}" type="presParOf" srcId="{8132104B-15C1-4B20-8D54-416EEC8C54EE}" destId="{17C882E5-DED9-4F2D-8F0A-FEE3A9766B61}" srcOrd="0" destOrd="0" presId="urn:microsoft.com/office/officeart/2005/8/layout/hierarchy1"/>
    <dgm:cxn modelId="{8892FE43-B72A-4FA0-835D-4758D4FCDDC4}" type="presParOf" srcId="{17C882E5-DED9-4F2D-8F0A-FEE3A9766B61}" destId="{3369AD80-377C-4D5E-BC98-01CCBAD2048A}" srcOrd="0" destOrd="0" presId="urn:microsoft.com/office/officeart/2005/8/layout/hierarchy1"/>
    <dgm:cxn modelId="{5B0D00A7-7B67-4B06-B414-F91A6848DD07}" type="presParOf" srcId="{17C882E5-DED9-4F2D-8F0A-FEE3A9766B61}" destId="{DFDC9C94-2B94-4609-8816-AAF26176B3B6}" srcOrd="1" destOrd="0" presId="urn:microsoft.com/office/officeart/2005/8/layout/hierarchy1"/>
    <dgm:cxn modelId="{6461595D-A67C-40A7-B764-EE49A5B58FB4}" type="presParOf" srcId="{8132104B-15C1-4B20-8D54-416EEC8C54EE}" destId="{BD41D885-971D-4E3D-85D6-2DD8ACC14FF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C8A91E1-FA6B-4344-A3BB-D1B0B7FC9B8A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88FE0456-FD69-4A53-B647-92893A98B19A}">
      <dgm:prSet phldrT="[Texto]"/>
      <dgm:spPr/>
      <dgm:t>
        <a:bodyPr/>
        <a:lstStyle/>
        <a:p>
          <a:r>
            <a:rPr lang="pt-BR" b="1" dirty="0" smtClean="0">
              <a:solidFill>
                <a:srgbClr val="00B050"/>
              </a:solidFill>
              <a:effectLst/>
              <a:latin typeface="+mn-lt"/>
            </a:rPr>
            <a:t>SELETIVA</a:t>
          </a:r>
          <a:endParaRPr lang="pt-BR" dirty="0"/>
        </a:p>
      </dgm:t>
    </dgm:pt>
    <dgm:pt modelId="{9E7E3F73-FA39-44FD-A05F-7EC9E2B55333}" type="parTrans" cxnId="{ACF7CB62-AAF4-4AAD-9A9A-DC401EA585A1}">
      <dgm:prSet/>
      <dgm:spPr/>
      <dgm:t>
        <a:bodyPr/>
        <a:lstStyle/>
        <a:p>
          <a:endParaRPr lang="pt-BR"/>
        </a:p>
      </dgm:t>
    </dgm:pt>
    <dgm:pt modelId="{0C84646B-216F-45FA-8590-D1B2A9CA9538}" type="sibTrans" cxnId="{ACF7CB62-AAF4-4AAD-9A9A-DC401EA585A1}">
      <dgm:prSet/>
      <dgm:spPr/>
      <dgm:t>
        <a:bodyPr/>
        <a:lstStyle/>
        <a:p>
          <a:endParaRPr lang="pt-BR"/>
        </a:p>
      </dgm:t>
    </dgm:pt>
    <dgm:pt modelId="{1F2B64C0-A71E-4CFB-A4AD-F1AEFF7A2D91}">
      <dgm:prSet phldrT="[Texto]"/>
      <dgm:spPr/>
      <dgm:t>
        <a:bodyPr/>
        <a:lstStyle/>
        <a:p>
          <a:r>
            <a:rPr lang="pt-BR" b="1" dirty="0" smtClean="0">
              <a:effectLst/>
              <a:latin typeface="+mn-lt"/>
            </a:rPr>
            <a:t>PROBABILIDADE</a:t>
          </a:r>
          <a:endParaRPr lang="pt-BR" dirty="0"/>
        </a:p>
      </dgm:t>
    </dgm:pt>
    <dgm:pt modelId="{D54F1F02-E202-4710-821E-C940D91223ED}" type="parTrans" cxnId="{98FD5600-6500-4026-AD4E-56EB36913297}">
      <dgm:prSet/>
      <dgm:spPr/>
      <dgm:t>
        <a:bodyPr/>
        <a:lstStyle/>
        <a:p>
          <a:endParaRPr lang="pt-BR"/>
        </a:p>
      </dgm:t>
    </dgm:pt>
    <dgm:pt modelId="{2DA1C668-5CDD-4421-AB41-2952E14A39A3}" type="sibTrans" cxnId="{98FD5600-6500-4026-AD4E-56EB36913297}">
      <dgm:prSet/>
      <dgm:spPr/>
      <dgm:t>
        <a:bodyPr/>
        <a:lstStyle/>
        <a:p>
          <a:endParaRPr lang="pt-BR"/>
        </a:p>
      </dgm:t>
    </dgm:pt>
    <dgm:pt modelId="{01CF6684-9C30-4E3A-9C30-E9F52536B758}">
      <dgm:prSet phldrT="[Texto]"/>
      <dgm:spPr/>
      <dgm:t>
        <a:bodyPr/>
        <a:lstStyle/>
        <a:p>
          <a:r>
            <a:rPr lang="pt-BR" b="1" dirty="0" smtClean="0">
              <a:effectLst/>
              <a:latin typeface="+mn-lt"/>
            </a:rPr>
            <a:t>2 em cada 3 vezes, a percepção é </a:t>
          </a:r>
          <a:r>
            <a:rPr lang="pt-BR" b="1" dirty="0" smtClean="0">
              <a:solidFill>
                <a:srgbClr val="00B050"/>
              </a:solidFill>
              <a:effectLst/>
              <a:latin typeface="+mn-lt"/>
            </a:rPr>
            <a:t>SELETIVA</a:t>
          </a:r>
          <a:endParaRPr lang="pt-BR" dirty="0"/>
        </a:p>
      </dgm:t>
    </dgm:pt>
    <dgm:pt modelId="{C78DECA5-128B-4B74-9C31-DA127021B297}" type="parTrans" cxnId="{B3596D09-C5D6-4B11-966D-38F6EC198177}">
      <dgm:prSet/>
      <dgm:spPr/>
      <dgm:t>
        <a:bodyPr/>
        <a:lstStyle/>
        <a:p>
          <a:endParaRPr lang="pt-BR"/>
        </a:p>
      </dgm:t>
    </dgm:pt>
    <dgm:pt modelId="{4CDF20C3-3257-46EF-A346-5D77107851DF}" type="sibTrans" cxnId="{B3596D09-C5D6-4B11-966D-38F6EC198177}">
      <dgm:prSet/>
      <dgm:spPr/>
      <dgm:t>
        <a:bodyPr/>
        <a:lstStyle/>
        <a:p>
          <a:endParaRPr lang="pt-BR"/>
        </a:p>
      </dgm:t>
    </dgm:pt>
    <dgm:pt modelId="{EAB3DB94-FBC7-435D-BD6F-DABEBFFA2C65}" type="pres">
      <dgm:prSet presAssocID="{3C8A91E1-FA6B-4344-A3BB-D1B0B7FC9B8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F3101AC0-FEE4-4B51-B987-AEAE16645A71}" type="pres">
      <dgm:prSet presAssocID="{88FE0456-FD69-4A53-B647-92893A98B19A}" presName="hierRoot1" presStyleCnt="0"/>
      <dgm:spPr/>
    </dgm:pt>
    <dgm:pt modelId="{4562B639-FF10-437C-8637-2C21E8CC5CC6}" type="pres">
      <dgm:prSet presAssocID="{88FE0456-FD69-4A53-B647-92893A98B19A}" presName="composite" presStyleCnt="0"/>
      <dgm:spPr/>
    </dgm:pt>
    <dgm:pt modelId="{5BE8F6AE-D356-48D3-A2FC-B10F6B659D71}" type="pres">
      <dgm:prSet presAssocID="{88FE0456-FD69-4A53-B647-92893A98B19A}" presName="background" presStyleLbl="node0" presStyleIdx="0" presStyleCnt="1"/>
      <dgm:spPr/>
    </dgm:pt>
    <dgm:pt modelId="{6451EC02-A182-414E-BEB7-049CA66B882F}" type="pres">
      <dgm:prSet presAssocID="{88FE0456-FD69-4A53-B647-92893A98B19A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EDAF9BB1-8D49-44EB-9B98-8D8B4E629DB2}" type="pres">
      <dgm:prSet presAssocID="{88FE0456-FD69-4A53-B647-92893A98B19A}" presName="hierChild2" presStyleCnt="0"/>
      <dgm:spPr/>
    </dgm:pt>
    <dgm:pt modelId="{01F611E6-190B-4D53-AA40-EE8C1369C345}" type="pres">
      <dgm:prSet presAssocID="{D54F1F02-E202-4710-821E-C940D91223ED}" presName="Name10" presStyleLbl="parChTrans1D2" presStyleIdx="0" presStyleCnt="1"/>
      <dgm:spPr/>
      <dgm:t>
        <a:bodyPr/>
        <a:lstStyle/>
        <a:p>
          <a:endParaRPr lang="pt-BR"/>
        </a:p>
      </dgm:t>
    </dgm:pt>
    <dgm:pt modelId="{66613794-95D9-4763-9F95-B0BDD0C2219E}" type="pres">
      <dgm:prSet presAssocID="{1F2B64C0-A71E-4CFB-A4AD-F1AEFF7A2D91}" presName="hierRoot2" presStyleCnt="0"/>
      <dgm:spPr/>
    </dgm:pt>
    <dgm:pt modelId="{C36E09F7-35C6-4EDA-9D4D-002FD6C594CD}" type="pres">
      <dgm:prSet presAssocID="{1F2B64C0-A71E-4CFB-A4AD-F1AEFF7A2D91}" presName="composite2" presStyleCnt="0"/>
      <dgm:spPr/>
    </dgm:pt>
    <dgm:pt modelId="{4885A9FF-D129-4431-9BE4-5A5ACF6B9129}" type="pres">
      <dgm:prSet presAssocID="{1F2B64C0-A71E-4CFB-A4AD-F1AEFF7A2D91}" presName="background2" presStyleLbl="node2" presStyleIdx="0" presStyleCnt="1"/>
      <dgm:spPr/>
    </dgm:pt>
    <dgm:pt modelId="{480CF441-7A1F-42F1-B6C3-B1E85E2EA890}" type="pres">
      <dgm:prSet presAssocID="{1F2B64C0-A71E-4CFB-A4AD-F1AEFF7A2D91}" presName="text2" presStyleLbl="fgAcc2" presStyleIdx="0" presStyleCnt="1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7538BF93-6C13-48FD-B8ED-7DC08B00B461}" type="pres">
      <dgm:prSet presAssocID="{1F2B64C0-A71E-4CFB-A4AD-F1AEFF7A2D91}" presName="hierChild3" presStyleCnt="0"/>
      <dgm:spPr/>
    </dgm:pt>
    <dgm:pt modelId="{4EEECFBF-0F7B-401E-8A23-239D6F2959A8}" type="pres">
      <dgm:prSet presAssocID="{C78DECA5-128B-4B74-9C31-DA127021B297}" presName="Name17" presStyleLbl="parChTrans1D3" presStyleIdx="0" presStyleCnt="1"/>
      <dgm:spPr/>
      <dgm:t>
        <a:bodyPr/>
        <a:lstStyle/>
        <a:p>
          <a:endParaRPr lang="pt-BR"/>
        </a:p>
      </dgm:t>
    </dgm:pt>
    <dgm:pt modelId="{148107B9-7FA4-418F-9DDF-5D181DD6865A}" type="pres">
      <dgm:prSet presAssocID="{01CF6684-9C30-4E3A-9C30-E9F52536B758}" presName="hierRoot3" presStyleCnt="0"/>
      <dgm:spPr/>
    </dgm:pt>
    <dgm:pt modelId="{A70E4048-A9F2-46E0-AAD3-40CE599511BA}" type="pres">
      <dgm:prSet presAssocID="{01CF6684-9C30-4E3A-9C30-E9F52536B758}" presName="composite3" presStyleCnt="0"/>
      <dgm:spPr/>
    </dgm:pt>
    <dgm:pt modelId="{4F53FC7D-F646-416A-B80E-97454BBFE42A}" type="pres">
      <dgm:prSet presAssocID="{01CF6684-9C30-4E3A-9C30-E9F52536B758}" presName="background3" presStyleLbl="node3" presStyleIdx="0" presStyleCnt="1"/>
      <dgm:spPr/>
    </dgm:pt>
    <dgm:pt modelId="{FEB0736C-1F2D-49B9-AC34-C173CEA5F8D2}" type="pres">
      <dgm:prSet presAssocID="{01CF6684-9C30-4E3A-9C30-E9F52536B758}" presName="text3" presStyleLbl="fgAcc3" presStyleIdx="0" presStyleCnt="1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59646003-5557-4422-9A24-0B3E25939A29}" type="pres">
      <dgm:prSet presAssocID="{01CF6684-9C30-4E3A-9C30-E9F52536B758}" presName="hierChild4" presStyleCnt="0"/>
      <dgm:spPr/>
    </dgm:pt>
  </dgm:ptLst>
  <dgm:cxnLst>
    <dgm:cxn modelId="{B3596D09-C5D6-4B11-966D-38F6EC198177}" srcId="{1F2B64C0-A71E-4CFB-A4AD-F1AEFF7A2D91}" destId="{01CF6684-9C30-4E3A-9C30-E9F52536B758}" srcOrd="0" destOrd="0" parTransId="{C78DECA5-128B-4B74-9C31-DA127021B297}" sibTransId="{4CDF20C3-3257-46EF-A346-5D77107851DF}"/>
    <dgm:cxn modelId="{D0CA45B9-80D9-413A-91CC-9A5EAB39E59B}" type="presOf" srcId="{3C8A91E1-FA6B-4344-A3BB-D1B0B7FC9B8A}" destId="{EAB3DB94-FBC7-435D-BD6F-DABEBFFA2C65}" srcOrd="0" destOrd="0" presId="urn:microsoft.com/office/officeart/2005/8/layout/hierarchy1"/>
    <dgm:cxn modelId="{98FD5600-6500-4026-AD4E-56EB36913297}" srcId="{88FE0456-FD69-4A53-B647-92893A98B19A}" destId="{1F2B64C0-A71E-4CFB-A4AD-F1AEFF7A2D91}" srcOrd="0" destOrd="0" parTransId="{D54F1F02-E202-4710-821E-C940D91223ED}" sibTransId="{2DA1C668-5CDD-4421-AB41-2952E14A39A3}"/>
    <dgm:cxn modelId="{3B34C546-B12C-4937-9E4B-646B7E1D3B0C}" type="presOf" srcId="{01CF6684-9C30-4E3A-9C30-E9F52536B758}" destId="{FEB0736C-1F2D-49B9-AC34-C173CEA5F8D2}" srcOrd="0" destOrd="0" presId="urn:microsoft.com/office/officeart/2005/8/layout/hierarchy1"/>
    <dgm:cxn modelId="{B45DA01D-0303-48E5-A78A-AD5654A46CB5}" type="presOf" srcId="{1F2B64C0-A71E-4CFB-A4AD-F1AEFF7A2D91}" destId="{480CF441-7A1F-42F1-B6C3-B1E85E2EA890}" srcOrd="0" destOrd="0" presId="urn:microsoft.com/office/officeart/2005/8/layout/hierarchy1"/>
    <dgm:cxn modelId="{E8BA2633-9A18-48BF-9B26-284F23D50414}" type="presOf" srcId="{C78DECA5-128B-4B74-9C31-DA127021B297}" destId="{4EEECFBF-0F7B-401E-8A23-239D6F2959A8}" srcOrd="0" destOrd="0" presId="urn:microsoft.com/office/officeart/2005/8/layout/hierarchy1"/>
    <dgm:cxn modelId="{27ADDBB0-59A4-4289-A8E6-F4F31D490F31}" type="presOf" srcId="{D54F1F02-E202-4710-821E-C940D91223ED}" destId="{01F611E6-190B-4D53-AA40-EE8C1369C345}" srcOrd="0" destOrd="0" presId="urn:microsoft.com/office/officeart/2005/8/layout/hierarchy1"/>
    <dgm:cxn modelId="{BAEC9B1B-F4CC-45A7-A1BD-100634560213}" type="presOf" srcId="{88FE0456-FD69-4A53-B647-92893A98B19A}" destId="{6451EC02-A182-414E-BEB7-049CA66B882F}" srcOrd="0" destOrd="0" presId="urn:microsoft.com/office/officeart/2005/8/layout/hierarchy1"/>
    <dgm:cxn modelId="{ACF7CB62-AAF4-4AAD-9A9A-DC401EA585A1}" srcId="{3C8A91E1-FA6B-4344-A3BB-D1B0B7FC9B8A}" destId="{88FE0456-FD69-4A53-B647-92893A98B19A}" srcOrd="0" destOrd="0" parTransId="{9E7E3F73-FA39-44FD-A05F-7EC9E2B55333}" sibTransId="{0C84646B-216F-45FA-8590-D1B2A9CA9538}"/>
    <dgm:cxn modelId="{5A4FE385-DCC0-4481-9129-46F1518B04FC}" type="presParOf" srcId="{EAB3DB94-FBC7-435D-BD6F-DABEBFFA2C65}" destId="{F3101AC0-FEE4-4B51-B987-AEAE16645A71}" srcOrd="0" destOrd="0" presId="urn:microsoft.com/office/officeart/2005/8/layout/hierarchy1"/>
    <dgm:cxn modelId="{6C8C086D-7522-480D-989A-9F84A9615CF4}" type="presParOf" srcId="{F3101AC0-FEE4-4B51-B987-AEAE16645A71}" destId="{4562B639-FF10-437C-8637-2C21E8CC5CC6}" srcOrd="0" destOrd="0" presId="urn:microsoft.com/office/officeart/2005/8/layout/hierarchy1"/>
    <dgm:cxn modelId="{F9925207-85B3-4E1D-8EC2-A7E796B0717F}" type="presParOf" srcId="{4562B639-FF10-437C-8637-2C21E8CC5CC6}" destId="{5BE8F6AE-D356-48D3-A2FC-B10F6B659D71}" srcOrd="0" destOrd="0" presId="urn:microsoft.com/office/officeart/2005/8/layout/hierarchy1"/>
    <dgm:cxn modelId="{40F9B3EC-F7A5-472B-9FB6-57CF9D9A92C2}" type="presParOf" srcId="{4562B639-FF10-437C-8637-2C21E8CC5CC6}" destId="{6451EC02-A182-414E-BEB7-049CA66B882F}" srcOrd="1" destOrd="0" presId="urn:microsoft.com/office/officeart/2005/8/layout/hierarchy1"/>
    <dgm:cxn modelId="{0DEAF231-A424-49B7-8C01-DB437C8F8BE7}" type="presParOf" srcId="{F3101AC0-FEE4-4B51-B987-AEAE16645A71}" destId="{EDAF9BB1-8D49-44EB-9B98-8D8B4E629DB2}" srcOrd="1" destOrd="0" presId="urn:microsoft.com/office/officeart/2005/8/layout/hierarchy1"/>
    <dgm:cxn modelId="{2C2D7C87-C5A0-40D1-9077-DC889F00EB84}" type="presParOf" srcId="{EDAF9BB1-8D49-44EB-9B98-8D8B4E629DB2}" destId="{01F611E6-190B-4D53-AA40-EE8C1369C345}" srcOrd="0" destOrd="0" presId="urn:microsoft.com/office/officeart/2005/8/layout/hierarchy1"/>
    <dgm:cxn modelId="{36A0612C-2993-4D11-97C0-99C3971F0062}" type="presParOf" srcId="{EDAF9BB1-8D49-44EB-9B98-8D8B4E629DB2}" destId="{66613794-95D9-4763-9F95-B0BDD0C2219E}" srcOrd="1" destOrd="0" presId="urn:microsoft.com/office/officeart/2005/8/layout/hierarchy1"/>
    <dgm:cxn modelId="{130764D1-E2B6-416E-8119-66F8D66C0578}" type="presParOf" srcId="{66613794-95D9-4763-9F95-B0BDD0C2219E}" destId="{C36E09F7-35C6-4EDA-9D4D-002FD6C594CD}" srcOrd="0" destOrd="0" presId="urn:microsoft.com/office/officeart/2005/8/layout/hierarchy1"/>
    <dgm:cxn modelId="{EADB0728-B32E-4669-BBD6-71FA25E75B02}" type="presParOf" srcId="{C36E09F7-35C6-4EDA-9D4D-002FD6C594CD}" destId="{4885A9FF-D129-4431-9BE4-5A5ACF6B9129}" srcOrd="0" destOrd="0" presId="urn:microsoft.com/office/officeart/2005/8/layout/hierarchy1"/>
    <dgm:cxn modelId="{5E97F2F5-2048-4274-BD36-189B9EB7D9E8}" type="presParOf" srcId="{C36E09F7-35C6-4EDA-9D4D-002FD6C594CD}" destId="{480CF441-7A1F-42F1-B6C3-B1E85E2EA890}" srcOrd="1" destOrd="0" presId="urn:microsoft.com/office/officeart/2005/8/layout/hierarchy1"/>
    <dgm:cxn modelId="{3A7D5D0E-8C80-4C05-84D7-87D0A1C2BD11}" type="presParOf" srcId="{66613794-95D9-4763-9F95-B0BDD0C2219E}" destId="{7538BF93-6C13-48FD-B8ED-7DC08B00B461}" srcOrd="1" destOrd="0" presId="urn:microsoft.com/office/officeart/2005/8/layout/hierarchy1"/>
    <dgm:cxn modelId="{FC19A6B8-F5FA-4B9D-95DA-87BEF3D88CC8}" type="presParOf" srcId="{7538BF93-6C13-48FD-B8ED-7DC08B00B461}" destId="{4EEECFBF-0F7B-401E-8A23-239D6F2959A8}" srcOrd="0" destOrd="0" presId="urn:microsoft.com/office/officeart/2005/8/layout/hierarchy1"/>
    <dgm:cxn modelId="{6AAB2BFD-BCF7-4841-8612-A4954C7532D8}" type="presParOf" srcId="{7538BF93-6C13-48FD-B8ED-7DC08B00B461}" destId="{148107B9-7FA4-418F-9DDF-5D181DD6865A}" srcOrd="1" destOrd="0" presId="urn:microsoft.com/office/officeart/2005/8/layout/hierarchy1"/>
    <dgm:cxn modelId="{95C53905-1621-4077-B7D6-46FB0924E38E}" type="presParOf" srcId="{148107B9-7FA4-418F-9DDF-5D181DD6865A}" destId="{A70E4048-A9F2-46E0-AAD3-40CE599511BA}" srcOrd="0" destOrd="0" presId="urn:microsoft.com/office/officeart/2005/8/layout/hierarchy1"/>
    <dgm:cxn modelId="{4CE49821-3F08-4EE4-90B6-7441E6F5C171}" type="presParOf" srcId="{A70E4048-A9F2-46E0-AAD3-40CE599511BA}" destId="{4F53FC7D-F646-416A-B80E-97454BBFE42A}" srcOrd="0" destOrd="0" presId="urn:microsoft.com/office/officeart/2005/8/layout/hierarchy1"/>
    <dgm:cxn modelId="{0DCC7462-D70F-4FAD-8041-BCC0A19182C4}" type="presParOf" srcId="{A70E4048-A9F2-46E0-AAD3-40CE599511BA}" destId="{FEB0736C-1F2D-49B9-AC34-C173CEA5F8D2}" srcOrd="1" destOrd="0" presId="urn:microsoft.com/office/officeart/2005/8/layout/hierarchy1"/>
    <dgm:cxn modelId="{83F0B751-0B67-4D55-A419-2F56AD863AB4}" type="presParOf" srcId="{148107B9-7FA4-418F-9DDF-5D181DD6865A}" destId="{59646003-5557-4422-9A24-0B3E25939A2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1E20A7-9FBF-4951-B28F-31E5BEFC6CC9}">
      <dsp:nvSpPr>
        <dsp:cNvPr id="0" name=""/>
        <dsp:cNvSpPr/>
      </dsp:nvSpPr>
      <dsp:spPr>
        <a:xfrm>
          <a:off x="2912566" y="1548840"/>
          <a:ext cx="1489769" cy="7089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3159"/>
              </a:lnTo>
              <a:lnTo>
                <a:pt x="1489769" y="483159"/>
              </a:lnTo>
              <a:lnTo>
                <a:pt x="1489769" y="70899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6D2E8E-CDCB-47E9-9748-3D186C4386D3}">
      <dsp:nvSpPr>
        <dsp:cNvPr id="0" name=""/>
        <dsp:cNvSpPr/>
      </dsp:nvSpPr>
      <dsp:spPr>
        <a:xfrm>
          <a:off x="1422796" y="1548840"/>
          <a:ext cx="1489769" cy="708994"/>
        </a:xfrm>
        <a:custGeom>
          <a:avLst/>
          <a:gdLst/>
          <a:ahLst/>
          <a:cxnLst/>
          <a:rect l="0" t="0" r="0" b="0"/>
          <a:pathLst>
            <a:path>
              <a:moveTo>
                <a:pt x="1489769" y="0"/>
              </a:moveTo>
              <a:lnTo>
                <a:pt x="1489769" y="483159"/>
              </a:lnTo>
              <a:lnTo>
                <a:pt x="0" y="483159"/>
              </a:lnTo>
              <a:lnTo>
                <a:pt x="0" y="70899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FB3BEF-1D0D-44B9-991A-F7983D3BF45A}">
      <dsp:nvSpPr>
        <dsp:cNvPr id="0" name=""/>
        <dsp:cNvSpPr/>
      </dsp:nvSpPr>
      <dsp:spPr>
        <a:xfrm>
          <a:off x="1693664" y="834"/>
          <a:ext cx="2437804" cy="15480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6622A4-F541-4C72-A10D-669370CB4A9E}">
      <dsp:nvSpPr>
        <dsp:cNvPr id="0" name=""/>
        <dsp:cNvSpPr/>
      </dsp:nvSpPr>
      <dsp:spPr>
        <a:xfrm>
          <a:off x="1964531" y="258158"/>
          <a:ext cx="2437804" cy="154800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300" b="1" kern="1200" dirty="0" smtClean="0">
              <a:latin typeface="+mn-lt"/>
            </a:rPr>
            <a:t>PERCEPÇÃO</a:t>
          </a:r>
          <a:endParaRPr lang="pt-BR" sz="3300" kern="1200" dirty="0"/>
        </a:p>
      </dsp:txBody>
      <dsp:txXfrm>
        <a:off x="2009871" y="303498"/>
        <a:ext cx="2347124" cy="1457325"/>
      </dsp:txXfrm>
    </dsp:sp>
    <dsp:sp modelId="{9DADD17A-519E-4945-B9F9-3DBED5D2A67C}">
      <dsp:nvSpPr>
        <dsp:cNvPr id="0" name=""/>
        <dsp:cNvSpPr/>
      </dsp:nvSpPr>
      <dsp:spPr>
        <a:xfrm>
          <a:off x="203894" y="2257835"/>
          <a:ext cx="2437804" cy="15480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81D2AF-963F-49FD-A024-2952F885E0BA}">
      <dsp:nvSpPr>
        <dsp:cNvPr id="0" name=""/>
        <dsp:cNvSpPr/>
      </dsp:nvSpPr>
      <dsp:spPr>
        <a:xfrm>
          <a:off x="474761" y="2515159"/>
          <a:ext cx="2437804" cy="154800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300" b="1" kern="1200" dirty="0" smtClean="0">
              <a:solidFill>
                <a:srgbClr val="00B050"/>
              </a:solidFill>
              <a:latin typeface="+mn-lt"/>
            </a:rPr>
            <a:t>SELETIVA</a:t>
          </a:r>
          <a:endParaRPr lang="pt-BR" sz="3300" kern="1200" dirty="0"/>
        </a:p>
      </dsp:txBody>
      <dsp:txXfrm>
        <a:off x="520101" y="2560499"/>
        <a:ext cx="2347124" cy="1457325"/>
      </dsp:txXfrm>
    </dsp:sp>
    <dsp:sp modelId="{3369AD80-377C-4D5E-BC98-01CCBAD2048A}">
      <dsp:nvSpPr>
        <dsp:cNvPr id="0" name=""/>
        <dsp:cNvSpPr/>
      </dsp:nvSpPr>
      <dsp:spPr>
        <a:xfrm>
          <a:off x="3183433" y="2257835"/>
          <a:ext cx="2437804" cy="15480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DC9C94-2B94-4609-8816-AAF26176B3B6}">
      <dsp:nvSpPr>
        <dsp:cNvPr id="0" name=""/>
        <dsp:cNvSpPr/>
      </dsp:nvSpPr>
      <dsp:spPr>
        <a:xfrm>
          <a:off x="3454300" y="2515159"/>
          <a:ext cx="2437804" cy="154800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300" b="1" kern="1200" dirty="0" smtClean="0">
              <a:solidFill>
                <a:srgbClr val="0070C0"/>
              </a:solidFill>
              <a:latin typeface="+mn-lt"/>
            </a:rPr>
            <a:t>OBJETIVA</a:t>
          </a:r>
          <a:endParaRPr lang="pt-BR" sz="3300" kern="1200" dirty="0"/>
        </a:p>
      </dsp:txBody>
      <dsp:txXfrm>
        <a:off x="3499640" y="2560499"/>
        <a:ext cx="2347124" cy="145732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EECFBF-0F7B-401E-8A23-239D6F2959A8}">
      <dsp:nvSpPr>
        <dsp:cNvPr id="0" name=""/>
        <dsp:cNvSpPr/>
      </dsp:nvSpPr>
      <dsp:spPr>
        <a:xfrm>
          <a:off x="4107585" y="3685366"/>
          <a:ext cx="91440" cy="68667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8667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F611E6-190B-4D53-AA40-EE8C1369C345}">
      <dsp:nvSpPr>
        <dsp:cNvPr id="0" name=""/>
        <dsp:cNvSpPr/>
      </dsp:nvSpPr>
      <dsp:spPr>
        <a:xfrm>
          <a:off x="4107585" y="1499414"/>
          <a:ext cx="91440" cy="68667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8667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E8F6AE-D356-48D3-A2FC-B10F6B659D71}">
      <dsp:nvSpPr>
        <dsp:cNvPr id="0" name=""/>
        <dsp:cNvSpPr/>
      </dsp:nvSpPr>
      <dsp:spPr>
        <a:xfrm>
          <a:off x="2972773" y="138"/>
          <a:ext cx="2361064" cy="14992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51EC02-A182-414E-BEB7-049CA66B882F}">
      <dsp:nvSpPr>
        <dsp:cNvPr id="0" name=""/>
        <dsp:cNvSpPr/>
      </dsp:nvSpPr>
      <dsp:spPr>
        <a:xfrm>
          <a:off x="3235114" y="249361"/>
          <a:ext cx="2361064" cy="14992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200" b="1" kern="1200" dirty="0" smtClean="0">
              <a:solidFill>
                <a:srgbClr val="00B050"/>
              </a:solidFill>
              <a:effectLst/>
              <a:latin typeface="+mn-lt"/>
            </a:rPr>
            <a:t>SELETIVA</a:t>
          </a:r>
          <a:endParaRPr lang="pt-BR" sz="2200" kern="1200" dirty="0"/>
        </a:p>
      </dsp:txBody>
      <dsp:txXfrm>
        <a:off x="3279026" y="293273"/>
        <a:ext cx="2273240" cy="1411451"/>
      </dsp:txXfrm>
    </dsp:sp>
    <dsp:sp modelId="{4885A9FF-D129-4431-9BE4-5A5ACF6B9129}">
      <dsp:nvSpPr>
        <dsp:cNvPr id="0" name=""/>
        <dsp:cNvSpPr/>
      </dsp:nvSpPr>
      <dsp:spPr>
        <a:xfrm>
          <a:off x="2972773" y="2186090"/>
          <a:ext cx="2361064" cy="14992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0CF441-7A1F-42F1-B6C3-B1E85E2EA890}">
      <dsp:nvSpPr>
        <dsp:cNvPr id="0" name=""/>
        <dsp:cNvSpPr/>
      </dsp:nvSpPr>
      <dsp:spPr>
        <a:xfrm>
          <a:off x="3235114" y="2435313"/>
          <a:ext cx="2361064" cy="14992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200" b="1" kern="1200" dirty="0" smtClean="0">
              <a:effectLst/>
              <a:latin typeface="+mn-lt"/>
            </a:rPr>
            <a:t>PROBABILIDADE</a:t>
          </a:r>
          <a:endParaRPr lang="pt-BR" sz="2200" kern="1200" dirty="0"/>
        </a:p>
      </dsp:txBody>
      <dsp:txXfrm>
        <a:off x="3279026" y="2479225"/>
        <a:ext cx="2273240" cy="1411451"/>
      </dsp:txXfrm>
    </dsp:sp>
    <dsp:sp modelId="{4F53FC7D-F646-416A-B80E-97454BBFE42A}">
      <dsp:nvSpPr>
        <dsp:cNvPr id="0" name=""/>
        <dsp:cNvSpPr/>
      </dsp:nvSpPr>
      <dsp:spPr>
        <a:xfrm>
          <a:off x="2972773" y="4372042"/>
          <a:ext cx="2361064" cy="14992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B0736C-1F2D-49B9-AC34-C173CEA5F8D2}">
      <dsp:nvSpPr>
        <dsp:cNvPr id="0" name=""/>
        <dsp:cNvSpPr/>
      </dsp:nvSpPr>
      <dsp:spPr>
        <a:xfrm>
          <a:off x="3235114" y="4621265"/>
          <a:ext cx="2361064" cy="14992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200" b="1" kern="1200" dirty="0" smtClean="0">
              <a:effectLst/>
              <a:latin typeface="+mn-lt"/>
            </a:rPr>
            <a:t>2 em cada 3 vezes, a percepção é </a:t>
          </a:r>
          <a:r>
            <a:rPr lang="pt-BR" sz="2200" b="1" kern="1200" dirty="0" smtClean="0">
              <a:solidFill>
                <a:srgbClr val="00B050"/>
              </a:solidFill>
              <a:effectLst/>
              <a:latin typeface="+mn-lt"/>
            </a:rPr>
            <a:t>SELETIVA</a:t>
          </a:r>
          <a:endParaRPr lang="pt-BR" sz="2200" kern="1200" dirty="0"/>
        </a:p>
      </dsp:txBody>
      <dsp:txXfrm>
        <a:off x="3279026" y="4665177"/>
        <a:ext cx="2273240" cy="14114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9A5A0A-C468-489B-A7B5-651BB89EEB67}" type="datetimeFigureOut">
              <a:rPr lang="pt-BR" smtClean="0"/>
              <a:t>24/04/2015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06CA08-4897-4B36-B881-9C2580EA95D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55094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Catecolamina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7F019D-8FB7-45D1-AAD4-E178422C9D6F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37226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00FCD8C-94AC-4216-82BF-E38EEA725F30}" type="slidenum">
              <a:rPr lang="pt-BR"/>
              <a:pPr/>
              <a:t>10</a:t>
            </a:fld>
            <a:endParaRPr lang="pt-BR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BEC15-1752-48BC-A3D5-150301DE2C46}" type="slidenum">
              <a:rPr lang="pt-BR" smtClean="0"/>
              <a:pPr/>
              <a:t>17</a:t>
            </a:fld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0671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25943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721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/>
        </p:nvSpPr>
        <p:spPr>
          <a:xfrm>
            <a:off x="251520" y="260648"/>
            <a:ext cx="86409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000" b="1" dirty="0" smtClean="0">
                <a:latin typeface="+mj-lt"/>
              </a:rPr>
              <a:t>RELAÇÃO DE DEPENDÊNCIA</a:t>
            </a:r>
            <a:endParaRPr lang="pt-BR" sz="4000" b="1" dirty="0">
              <a:latin typeface="+mj-lt"/>
            </a:endParaRPr>
          </a:p>
        </p:txBody>
      </p:sp>
      <p:grpSp>
        <p:nvGrpSpPr>
          <p:cNvPr id="2" name="Grupo 12"/>
          <p:cNvGrpSpPr/>
          <p:nvPr/>
        </p:nvGrpSpPr>
        <p:grpSpPr>
          <a:xfrm>
            <a:off x="1727684" y="1412776"/>
            <a:ext cx="5688632" cy="4933152"/>
            <a:chOff x="1763688" y="1556792"/>
            <a:chExt cx="5688632" cy="4933152"/>
          </a:xfrm>
        </p:grpSpPr>
        <p:sp>
          <p:nvSpPr>
            <p:cNvPr id="4100" name="Oval 6"/>
            <p:cNvSpPr>
              <a:spLocks noChangeArrowheads="1"/>
            </p:cNvSpPr>
            <p:nvPr/>
          </p:nvSpPr>
          <p:spPr bwMode="auto">
            <a:xfrm>
              <a:off x="2033688" y="5229944"/>
              <a:ext cx="1260000" cy="1260000"/>
            </a:xfrm>
            <a:prstGeom prst="ellipse">
              <a:avLst/>
            </a:prstGeom>
            <a:solidFill>
              <a:srgbClr val="92D050"/>
            </a:solidFill>
            <a:ln w="12700">
              <a:noFill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 dirty="0">
                <a:solidFill>
                  <a:srgbClr val="00B050"/>
                </a:solidFill>
              </a:endParaRPr>
            </a:p>
          </p:txBody>
        </p:sp>
        <p:sp>
          <p:nvSpPr>
            <p:cNvPr id="4101" name="AutoShape 7"/>
            <p:cNvSpPr>
              <a:spLocks noChangeArrowheads="1"/>
            </p:cNvSpPr>
            <p:nvPr/>
          </p:nvSpPr>
          <p:spPr bwMode="auto">
            <a:xfrm>
              <a:off x="2573688" y="3573016"/>
              <a:ext cx="180000" cy="1440000"/>
            </a:xfrm>
            <a:prstGeom prst="downArrow">
              <a:avLst>
                <a:gd name="adj1" fmla="val 41667"/>
                <a:gd name="adj2" fmla="val 58333"/>
              </a:avLst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 dirty="0"/>
            </a:p>
          </p:txBody>
        </p:sp>
        <p:sp>
          <p:nvSpPr>
            <p:cNvPr id="4102" name="AutoShape 8"/>
            <p:cNvSpPr>
              <a:spLocks noChangeArrowheads="1"/>
            </p:cNvSpPr>
            <p:nvPr/>
          </p:nvSpPr>
          <p:spPr bwMode="auto">
            <a:xfrm>
              <a:off x="3707904" y="2366792"/>
              <a:ext cx="1440000" cy="180000"/>
            </a:xfrm>
            <a:prstGeom prst="rightArrow">
              <a:avLst>
                <a:gd name="adj1" fmla="val 50000"/>
                <a:gd name="adj2" fmla="val 175000"/>
              </a:avLst>
            </a:prstGeom>
            <a:solidFill>
              <a:schemeClr val="tx1"/>
            </a:solidFill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 dirty="0"/>
            </a:p>
          </p:txBody>
        </p:sp>
        <p:sp>
          <p:nvSpPr>
            <p:cNvPr id="4104" name="Text Box 10"/>
            <p:cNvSpPr txBox="1">
              <a:spLocks noChangeArrowheads="1"/>
            </p:cNvSpPr>
            <p:nvPr/>
          </p:nvSpPr>
          <p:spPr bwMode="auto">
            <a:xfrm>
              <a:off x="5244480" y="2256737"/>
              <a:ext cx="1631776" cy="40011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pt-BR" sz="2000" b="1" dirty="0">
                  <a:latin typeface="+mn-lt"/>
                </a:rPr>
                <a:t>CLIENTE</a:t>
              </a:r>
              <a:endParaRPr lang="pt-BR" sz="2000" dirty="0">
                <a:latin typeface="+mn-lt"/>
              </a:endParaRPr>
            </a:p>
          </p:txBody>
        </p:sp>
        <p:sp>
          <p:nvSpPr>
            <p:cNvPr id="4105" name="Text Box 11"/>
            <p:cNvSpPr txBox="1">
              <a:spLocks noChangeArrowheads="1"/>
            </p:cNvSpPr>
            <p:nvPr/>
          </p:nvSpPr>
          <p:spPr bwMode="auto">
            <a:xfrm>
              <a:off x="5244480" y="5659889"/>
              <a:ext cx="2207840" cy="40011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pt-BR" sz="2000" b="1" dirty="0">
                  <a:latin typeface="+mn-lt"/>
                </a:rPr>
                <a:t>VENDEDOR</a:t>
              </a:r>
              <a:endParaRPr lang="pt-BR" sz="2000" dirty="0">
                <a:latin typeface="+mn-lt"/>
              </a:endParaRPr>
            </a:p>
          </p:txBody>
        </p:sp>
        <p:sp>
          <p:nvSpPr>
            <p:cNvPr id="11" name="AutoShape 8"/>
            <p:cNvSpPr>
              <a:spLocks noChangeArrowheads="1"/>
            </p:cNvSpPr>
            <p:nvPr/>
          </p:nvSpPr>
          <p:spPr bwMode="auto">
            <a:xfrm>
              <a:off x="3707904" y="5769944"/>
              <a:ext cx="1440000" cy="180000"/>
            </a:xfrm>
            <a:prstGeom prst="rightArrow">
              <a:avLst>
                <a:gd name="adj1" fmla="val 50000"/>
                <a:gd name="adj2" fmla="val 175000"/>
              </a:avLst>
            </a:prstGeom>
            <a:solidFill>
              <a:schemeClr val="tx1"/>
            </a:solidFill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 dirty="0"/>
            </a:p>
          </p:txBody>
        </p:sp>
        <p:sp>
          <p:nvSpPr>
            <p:cNvPr id="12" name="Elipse 11"/>
            <p:cNvSpPr/>
            <p:nvPr/>
          </p:nvSpPr>
          <p:spPr>
            <a:xfrm>
              <a:off x="1763688" y="1556792"/>
              <a:ext cx="1800000" cy="1800000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3939796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251520" y="260648"/>
            <a:ext cx="86409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000" b="1" dirty="0" smtClean="0">
                <a:latin typeface="+mn-lt"/>
              </a:rPr>
              <a:t>RELAÇÃO DE INTERDEPENDÊNCIA</a:t>
            </a:r>
            <a:endParaRPr lang="pt-BR" sz="4000" b="1" dirty="0">
              <a:latin typeface="+mn-lt"/>
            </a:endParaRPr>
          </a:p>
        </p:txBody>
      </p:sp>
      <p:grpSp>
        <p:nvGrpSpPr>
          <p:cNvPr id="2" name="Grupo 11"/>
          <p:cNvGrpSpPr/>
          <p:nvPr/>
        </p:nvGrpSpPr>
        <p:grpSpPr>
          <a:xfrm>
            <a:off x="1503276" y="3306301"/>
            <a:ext cx="3163786" cy="1080000"/>
            <a:chOff x="760022" y="3018269"/>
            <a:chExt cx="3163786" cy="1080000"/>
          </a:xfrm>
        </p:grpSpPr>
        <p:sp>
          <p:nvSpPr>
            <p:cNvPr id="5123" name="Oval 5"/>
            <p:cNvSpPr>
              <a:spLocks noChangeArrowheads="1"/>
            </p:cNvSpPr>
            <p:nvPr/>
          </p:nvSpPr>
          <p:spPr bwMode="auto">
            <a:xfrm>
              <a:off x="760022" y="3018269"/>
              <a:ext cx="1080000" cy="1080000"/>
            </a:xfrm>
            <a:prstGeom prst="ellipse">
              <a:avLst/>
            </a:prstGeom>
            <a:solidFill>
              <a:srgbClr val="FFC000"/>
            </a:solidFill>
            <a:ln w="12700" cap="sq">
              <a:noFill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 dirty="0"/>
            </a:p>
          </p:txBody>
        </p:sp>
        <p:sp>
          <p:nvSpPr>
            <p:cNvPr id="5124" name="Oval 6"/>
            <p:cNvSpPr>
              <a:spLocks noChangeArrowheads="1"/>
            </p:cNvSpPr>
            <p:nvPr/>
          </p:nvSpPr>
          <p:spPr bwMode="auto">
            <a:xfrm>
              <a:off x="2843808" y="3018269"/>
              <a:ext cx="1080000" cy="1080000"/>
            </a:xfrm>
            <a:prstGeom prst="ellipse">
              <a:avLst/>
            </a:prstGeom>
            <a:solidFill>
              <a:srgbClr val="FFC000"/>
            </a:solidFill>
            <a:ln w="12700" cap="sq">
              <a:noFill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 dirty="0"/>
            </a:p>
          </p:txBody>
        </p:sp>
      </p:grpSp>
      <p:sp>
        <p:nvSpPr>
          <p:cNvPr id="11286" name="Text Box 22"/>
          <p:cNvSpPr txBox="1">
            <a:spLocks noChangeArrowheads="1"/>
          </p:cNvSpPr>
          <p:nvPr/>
        </p:nvSpPr>
        <p:spPr bwMode="auto">
          <a:xfrm>
            <a:off x="5895764" y="2357006"/>
            <a:ext cx="1844588" cy="301621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pt-BR" sz="2000" b="1" dirty="0" smtClean="0"/>
              <a:t>CONFIANÇA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endParaRPr lang="en-US" sz="2000" b="1" dirty="0"/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pt-BR" sz="2000" b="1" dirty="0" smtClean="0"/>
              <a:t>CREDIBILIDADE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endParaRPr lang="en-US" sz="2000" b="1" dirty="0"/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pt-BR" sz="2000" b="1" dirty="0" smtClean="0"/>
              <a:t>IDENTIFICAÇÃO</a:t>
            </a:r>
            <a:endParaRPr lang="pt-BR" sz="2000" dirty="0" smtClean="0"/>
          </a:p>
        </p:txBody>
      </p:sp>
      <p:sp>
        <p:nvSpPr>
          <p:cNvPr id="5131" name="Text Box 26"/>
          <p:cNvSpPr txBox="1">
            <a:spLocks noChangeArrowheads="1"/>
          </p:cNvSpPr>
          <p:nvPr/>
        </p:nvSpPr>
        <p:spPr bwMode="auto">
          <a:xfrm>
            <a:off x="2150916" y="4509120"/>
            <a:ext cx="1868506" cy="40011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2000" b="1" dirty="0">
                <a:latin typeface="+mn-lt"/>
              </a:rPr>
              <a:t>IGUALDADE</a:t>
            </a:r>
            <a:endParaRPr lang="pt-BR" sz="1100" dirty="0">
              <a:latin typeface="+mn-lt"/>
            </a:endParaRPr>
          </a:p>
        </p:txBody>
      </p:sp>
      <p:grpSp>
        <p:nvGrpSpPr>
          <p:cNvPr id="3" name="Grupo 10"/>
          <p:cNvGrpSpPr/>
          <p:nvPr/>
        </p:nvGrpSpPr>
        <p:grpSpPr>
          <a:xfrm>
            <a:off x="2725169" y="3630277"/>
            <a:ext cx="720000" cy="432048"/>
            <a:chOff x="1979712" y="3356992"/>
            <a:chExt cx="720000" cy="432048"/>
          </a:xfrm>
        </p:grpSpPr>
        <p:sp>
          <p:nvSpPr>
            <p:cNvPr id="5125" name="AutoShape 7"/>
            <p:cNvSpPr>
              <a:spLocks noChangeArrowheads="1"/>
            </p:cNvSpPr>
            <p:nvPr/>
          </p:nvSpPr>
          <p:spPr bwMode="auto">
            <a:xfrm>
              <a:off x="1979712" y="3356992"/>
              <a:ext cx="720000" cy="180000"/>
            </a:xfrm>
            <a:prstGeom prst="rightArrow">
              <a:avLst>
                <a:gd name="adj1" fmla="val 50000"/>
                <a:gd name="adj2" fmla="val 166667"/>
              </a:avLst>
            </a:prstGeom>
            <a:solidFill>
              <a:schemeClr val="tx1"/>
            </a:solidFill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 dirty="0"/>
            </a:p>
          </p:txBody>
        </p:sp>
        <p:sp>
          <p:nvSpPr>
            <p:cNvPr id="14" name="AutoShape 7"/>
            <p:cNvSpPr>
              <a:spLocks noChangeArrowheads="1"/>
            </p:cNvSpPr>
            <p:nvPr/>
          </p:nvSpPr>
          <p:spPr bwMode="auto">
            <a:xfrm flipH="1">
              <a:off x="1979712" y="3609040"/>
              <a:ext cx="720000" cy="180000"/>
            </a:xfrm>
            <a:prstGeom prst="rightArrow">
              <a:avLst>
                <a:gd name="adj1" fmla="val 50000"/>
                <a:gd name="adj2" fmla="val 166667"/>
              </a:avLst>
            </a:prstGeom>
            <a:solidFill>
              <a:schemeClr val="tx1"/>
            </a:solidFill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 dirty="0"/>
            </a:p>
          </p:txBody>
        </p:sp>
      </p:grpSp>
      <p:sp>
        <p:nvSpPr>
          <p:cNvPr id="16" name="AutoShape 7"/>
          <p:cNvSpPr>
            <a:spLocks noChangeArrowheads="1"/>
          </p:cNvSpPr>
          <p:nvPr/>
        </p:nvSpPr>
        <p:spPr bwMode="auto">
          <a:xfrm>
            <a:off x="4811198" y="3756301"/>
            <a:ext cx="720000" cy="180000"/>
          </a:xfrm>
          <a:prstGeom prst="rightArrow">
            <a:avLst>
              <a:gd name="adj1" fmla="val 50000"/>
              <a:gd name="adj2" fmla="val 166667"/>
            </a:avLst>
          </a:prstGeom>
          <a:solidFill>
            <a:schemeClr val="tx1"/>
          </a:solidFill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 dirty="0"/>
          </a:p>
        </p:txBody>
      </p:sp>
      <p:sp>
        <p:nvSpPr>
          <p:cNvPr id="17" name="Chave esquerda 16"/>
          <p:cNvSpPr/>
          <p:nvPr/>
        </p:nvSpPr>
        <p:spPr>
          <a:xfrm>
            <a:off x="5607732" y="2329258"/>
            <a:ext cx="216000" cy="302400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351525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251520" y="260648"/>
            <a:ext cx="8640960" cy="70788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4000" b="1" dirty="0">
                <a:latin typeface="+mn-lt"/>
              </a:rPr>
              <a:t>INÍCIO DO RELACIONAMENTO</a:t>
            </a:r>
            <a:endParaRPr lang="pt-BR" sz="2000" dirty="0">
              <a:latin typeface="+mn-lt"/>
            </a:endParaRPr>
          </a:p>
        </p:txBody>
      </p:sp>
      <p:sp>
        <p:nvSpPr>
          <p:cNvPr id="25606" name="Text Box 6"/>
          <p:cNvSpPr txBox="1">
            <a:spLocks noChangeArrowheads="1"/>
          </p:cNvSpPr>
          <p:nvPr/>
        </p:nvSpPr>
        <p:spPr bwMode="auto">
          <a:xfrm>
            <a:off x="979984" y="1700808"/>
            <a:ext cx="1404392" cy="40011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pt-BR" sz="2000" b="1" dirty="0">
                <a:solidFill>
                  <a:srgbClr val="FF0000"/>
                </a:solidFill>
                <a:latin typeface="+mn-lt"/>
              </a:rPr>
              <a:t>PROBLEMA</a:t>
            </a:r>
            <a:endParaRPr lang="pt-BR" sz="2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5607" name="Text Box 7"/>
          <p:cNvSpPr txBox="1">
            <a:spLocks noChangeArrowheads="1"/>
          </p:cNvSpPr>
          <p:nvPr/>
        </p:nvSpPr>
        <p:spPr bwMode="auto">
          <a:xfrm>
            <a:off x="3995936" y="1700808"/>
            <a:ext cx="3276600" cy="40011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000" b="1" dirty="0">
                <a:latin typeface="+mn-lt"/>
              </a:rPr>
              <a:t>Dilema da percepção</a:t>
            </a:r>
          </a:p>
        </p:txBody>
      </p:sp>
      <p:sp>
        <p:nvSpPr>
          <p:cNvPr id="25610" name="Text Box 10"/>
          <p:cNvSpPr txBox="1">
            <a:spLocks noChangeArrowheads="1"/>
          </p:cNvSpPr>
          <p:nvPr/>
        </p:nvSpPr>
        <p:spPr bwMode="auto">
          <a:xfrm>
            <a:off x="683568" y="3181027"/>
            <a:ext cx="1700808" cy="40011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pt-BR" sz="2000" b="1" dirty="0">
                <a:solidFill>
                  <a:srgbClr val="FF0000"/>
                </a:solidFill>
                <a:latin typeface="+mn-lt"/>
              </a:rPr>
              <a:t>CRIATIVIDADE</a:t>
            </a:r>
            <a:endParaRPr lang="pt-BR" sz="2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5611" name="Text Box 11"/>
          <p:cNvSpPr txBox="1">
            <a:spLocks noChangeArrowheads="1"/>
          </p:cNvSpPr>
          <p:nvPr/>
        </p:nvSpPr>
        <p:spPr bwMode="auto">
          <a:xfrm>
            <a:off x="3995936" y="3212976"/>
            <a:ext cx="3429000" cy="40011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000" b="1" dirty="0">
                <a:latin typeface="+mn-lt"/>
              </a:rPr>
              <a:t>O ciclo da produtividade</a:t>
            </a:r>
          </a:p>
        </p:txBody>
      </p:sp>
      <p:sp>
        <p:nvSpPr>
          <p:cNvPr id="25613" name="Text Box 13"/>
          <p:cNvSpPr txBox="1">
            <a:spLocks noChangeArrowheads="1"/>
          </p:cNvSpPr>
          <p:nvPr/>
        </p:nvSpPr>
        <p:spPr bwMode="auto">
          <a:xfrm>
            <a:off x="840160" y="4731060"/>
            <a:ext cx="1544216" cy="40011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pt-BR" sz="2000" b="1" dirty="0">
                <a:solidFill>
                  <a:srgbClr val="FF0000"/>
                </a:solidFill>
                <a:latin typeface="+mn-lt"/>
              </a:rPr>
              <a:t>PERCEPÇÃO</a:t>
            </a:r>
            <a:endParaRPr lang="pt-BR" sz="2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5614" name="Text Box 14"/>
          <p:cNvSpPr txBox="1">
            <a:spLocks noChangeArrowheads="1"/>
          </p:cNvSpPr>
          <p:nvPr/>
        </p:nvSpPr>
        <p:spPr bwMode="auto">
          <a:xfrm>
            <a:off x="3995936" y="4731060"/>
            <a:ext cx="2971800" cy="40011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000" b="1" dirty="0">
                <a:latin typeface="+mn-lt"/>
              </a:rPr>
              <a:t>Processo de identificação</a:t>
            </a:r>
          </a:p>
        </p:txBody>
      </p:sp>
      <p:sp>
        <p:nvSpPr>
          <p:cNvPr id="12" name="AutoShape 8"/>
          <p:cNvSpPr>
            <a:spLocks noChangeArrowheads="1"/>
          </p:cNvSpPr>
          <p:nvPr/>
        </p:nvSpPr>
        <p:spPr bwMode="auto">
          <a:xfrm>
            <a:off x="2771800" y="1810863"/>
            <a:ext cx="1080000" cy="180000"/>
          </a:xfrm>
          <a:prstGeom prst="rightArrow">
            <a:avLst>
              <a:gd name="adj1" fmla="val 50000"/>
              <a:gd name="adj2" fmla="val 175000"/>
            </a:avLst>
          </a:prstGeom>
          <a:solidFill>
            <a:schemeClr val="tx1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 dirty="0"/>
          </a:p>
        </p:txBody>
      </p:sp>
      <p:sp>
        <p:nvSpPr>
          <p:cNvPr id="13" name="AutoShape 8"/>
          <p:cNvSpPr>
            <a:spLocks noChangeArrowheads="1"/>
          </p:cNvSpPr>
          <p:nvPr/>
        </p:nvSpPr>
        <p:spPr bwMode="auto">
          <a:xfrm>
            <a:off x="2771800" y="3291082"/>
            <a:ext cx="1080000" cy="180000"/>
          </a:xfrm>
          <a:prstGeom prst="rightArrow">
            <a:avLst>
              <a:gd name="adj1" fmla="val 50000"/>
              <a:gd name="adj2" fmla="val 175000"/>
            </a:avLst>
          </a:prstGeom>
          <a:solidFill>
            <a:schemeClr val="tx1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 dirty="0"/>
          </a:p>
        </p:txBody>
      </p:sp>
      <p:sp>
        <p:nvSpPr>
          <p:cNvPr id="14" name="AutoShape 8"/>
          <p:cNvSpPr>
            <a:spLocks noChangeArrowheads="1"/>
          </p:cNvSpPr>
          <p:nvPr/>
        </p:nvSpPr>
        <p:spPr bwMode="auto">
          <a:xfrm>
            <a:off x="2771800" y="4841115"/>
            <a:ext cx="1080000" cy="180000"/>
          </a:xfrm>
          <a:prstGeom prst="rightArrow">
            <a:avLst>
              <a:gd name="adj1" fmla="val 50000"/>
              <a:gd name="adj2" fmla="val 175000"/>
            </a:avLst>
          </a:prstGeom>
          <a:solidFill>
            <a:schemeClr val="tx1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072422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7" grpId="0"/>
      <p:bldP spid="25611" grpId="0"/>
      <p:bldP spid="25614" grpId="0"/>
      <p:bldP spid="12" grpId="0" animBg="1"/>
      <p:bldP spid="13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3"/>
          <p:cNvSpPr txBox="1">
            <a:spLocks noChangeArrowheads="1"/>
          </p:cNvSpPr>
          <p:nvPr/>
        </p:nvSpPr>
        <p:spPr>
          <a:xfrm>
            <a:off x="935807" y="4959363"/>
            <a:ext cx="1476000" cy="5111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PERCEPÇÃO</a:t>
            </a:r>
          </a:p>
        </p:txBody>
      </p:sp>
      <p:sp>
        <p:nvSpPr>
          <p:cNvPr id="19" name="Text Box 8"/>
          <p:cNvSpPr txBox="1">
            <a:spLocks noChangeArrowheads="1"/>
          </p:cNvSpPr>
          <p:nvPr/>
        </p:nvSpPr>
        <p:spPr bwMode="auto">
          <a:xfrm>
            <a:off x="3178782" y="4861007"/>
            <a:ext cx="1548000" cy="70788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2000" b="1" dirty="0"/>
              <a:t>CAPACIDADE  DE  “VER”</a:t>
            </a:r>
            <a:endParaRPr lang="pt-BR" sz="1050" dirty="0"/>
          </a:p>
        </p:txBody>
      </p:sp>
      <p:sp>
        <p:nvSpPr>
          <p:cNvPr id="20" name="AutoShape 8"/>
          <p:cNvSpPr>
            <a:spLocks noChangeArrowheads="1"/>
          </p:cNvSpPr>
          <p:nvPr/>
        </p:nvSpPr>
        <p:spPr bwMode="auto">
          <a:xfrm>
            <a:off x="2387344" y="5124950"/>
            <a:ext cx="720000" cy="180000"/>
          </a:xfrm>
          <a:prstGeom prst="rightArrow">
            <a:avLst>
              <a:gd name="adj1" fmla="val 50000"/>
              <a:gd name="adj2" fmla="val 175000"/>
            </a:avLst>
          </a:prstGeom>
          <a:solidFill>
            <a:srgbClr val="000099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0728" name="Text Box 8"/>
          <p:cNvSpPr txBox="1">
            <a:spLocks noChangeArrowheads="1"/>
          </p:cNvSpPr>
          <p:nvPr/>
        </p:nvSpPr>
        <p:spPr bwMode="auto">
          <a:xfrm>
            <a:off x="5436369" y="908720"/>
            <a:ext cx="1943943" cy="1323439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2000" b="1" dirty="0" smtClean="0"/>
              <a:t>Distância </a:t>
            </a:r>
            <a:r>
              <a:rPr lang="pt-BR" sz="2000" b="1" dirty="0"/>
              <a:t>da </a:t>
            </a:r>
            <a:endParaRPr lang="pt-BR" sz="2000" b="1" dirty="0" smtClean="0"/>
          </a:p>
          <a:p>
            <a:pPr>
              <a:spcBef>
                <a:spcPct val="50000"/>
              </a:spcBef>
              <a:defRPr/>
            </a:pPr>
            <a:r>
              <a:rPr lang="pt-BR" sz="2000" b="1" dirty="0" smtClean="0"/>
              <a:t>realidade </a:t>
            </a:r>
            <a:r>
              <a:rPr lang="pt-BR" sz="2000" b="1" dirty="0"/>
              <a:t>com </a:t>
            </a:r>
            <a:endParaRPr lang="pt-BR" sz="2000" b="1" dirty="0" smtClean="0"/>
          </a:p>
          <a:p>
            <a:pPr>
              <a:spcBef>
                <a:spcPct val="50000"/>
              </a:spcBef>
              <a:defRPr/>
            </a:pPr>
            <a:r>
              <a:rPr lang="pt-BR" sz="2000" b="1" dirty="0" smtClean="0"/>
              <a:t>o </a:t>
            </a:r>
            <a:r>
              <a:rPr lang="pt-BR" sz="2000" b="1" dirty="0"/>
              <a:t>desejável</a:t>
            </a:r>
            <a:endParaRPr lang="pt-BR" sz="1100" dirty="0"/>
          </a:p>
        </p:txBody>
      </p:sp>
      <p:sp>
        <p:nvSpPr>
          <p:cNvPr id="7170" name="Text Box 3"/>
          <p:cNvSpPr txBox="1">
            <a:spLocks noChangeArrowheads="1"/>
          </p:cNvSpPr>
          <p:nvPr/>
        </p:nvSpPr>
        <p:spPr bwMode="auto">
          <a:xfrm>
            <a:off x="935807" y="1370384"/>
            <a:ext cx="1404000" cy="40011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2000" b="1" dirty="0">
                <a:solidFill>
                  <a:srgbClr val="FF0000"/>
                </a:solidFill>
              </a:rPr>
              <a:t>PROBLEMA</a:t>
            </a:r>
            <a:endParaRPr lang="pt-BR" sz="1400" dirty="0">
              <a:solidFill>
                <a:srgbClr val="FF0000"/>
              </a:solidFill>
            </a:endParaRPr>
          </a:p>
        </p:txBody>
      </p:sp>
      <p:sp>
        <p:nvSpPr>
          <p:cNvPr id="7173" name="Text Box 7"/>
          <p:cNvSpPr txBox="1">
            <a:spLocks noChangeArrowheads="1"/>
          </p:cNvSpPr>
          <p:nvPr/>
        </p:nvSpPr>
        <p:spPr bwMode="auto">
          <a:xfrm>
            <a:off x="3121129" y="1300439"/>
            <a:ext cx="1440000" cy="540000"/>
          </a:xfrm>
          <a:prstGeom prst="roundRect">
            <a:avLst/>
          </a:prstGeom>
          <a:solidFill>
            <a:srgbClr val="FF0000"/>
          </a:solidFill>
          <a:ln w="12700" cap="sq">
            <a:noFill/>
            <a:miter lim="800000"/>
            <a:headEnd type="none" w="sm" len="sm"/>
            <a:tailEnd type="none" w="sm" len="sm"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2000" b="1" dirty="0"/>
              <a:t>LACUNA</a:t>
            </a:r>
            <a:endParaRPr lang="pt-BR" sz="1400" dirty="0"/>
          </a:p>
        </p:txBody>
      </p:sp>
      <p:sp>
        <p:nvSpPr>
          <p:cNvPr id="8" name="AutoShape 8"/>
          <p:cNvSpPr>
            <a:spLocks noChangeArrowheads="1"/>
          </p:cNvSpPr>
          <p:nvPr/>
        </p:nvSpPr>
        <p:spPr bwMode="auto">
          <a:xfrm>
            <a:off x="2346567" y="1480439"/>
            <a:ext cx="720000" cy="180000"/>
          </a:xfrm>
          <a:prstGeom prst="rightArrow">
            <a:avLst>
              <a:gd name="adj1" fmla="val 50000"/>
              <a:gd name="adj2" fmla="val 175000"/>
            </a:avLst>
          </a:prstGeom>
          <a:solidFill>
            <a:srgbClr val="000099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1" name="AutoShape 8"/>
          <p:cNvSpPr>
            <a:spLocks noChangeArrowheads="1"/>
          </p:cNvSpPr>
          <p:nvPr/>
        </p:nvSpPr>
        <p:spPr bwMode="auto">
          <a:xfrm>
            <a:off x="4650551" y="1480439"/>
            <a:ext cx="720000" cy="180000"/>
          </a:xfrm>
          <a:prstGeom prst="rightArrow">
            <a:avLst>
              <a:gd name="adj1" fmla="val 50000"/>
              <a:gd name="adj2" fmla="val 175000"/>
            </a:avLst>
          </a:prstGeom>
          <a:solidFill>
            <a:srgbClr val="000099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5223227" y="2932678"/>
            <a:ext cx="2301101" cy="86177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2000" b="1" dirty="0" smtClean="0"/>
              <a:t>Modo </a:t>
            </a:r>
            <a:r>
              <a:rPr lang="pt-BR" sz="2000" b="1" dirty="0"/>
              <a:t>de “</a:t>
            </a:r>
            <a:r>
              <a:rPr lang="pt-BR" sz="2000" b="1" dirty="0" smtClean="0"/>
              <a:t>vender” </a:t>
            </a:r>
          </a:p>
          <a:p>
            <a:pPr>
              <a:spcBef>
                <a:spcPct val="50000"/>
              </a:spcBef>
              <a:defRPr/>
            </a:pPr>
            <a:r>
              <a:rPr lang="pt-BR" sz="2000" b="1" dirty="0" smtClean="0">
                <a:solidFill>
                  <a:srgbClr val="FF0000"/>
                </a:solidFill>
              </a:rPr>
              <a:t>BENEFÍCIOS</a:t>
            </a:r>
            <a:endParaRPr lang="pt-BR" sz="2000" dirty="0">
              <a:solidFill>
                <a:srgbClr val="FF0000"/>
              </a:solidFill>
            </a:endParaRPr>
          </a:p>
        </p:txBody>
      </p:sp>
      <p:sp>
        <p:nvSpPr>
          <p:cNvPr id="14" name="Text Box 2"/>
          <p:cNvSpPr txBox="1">
            <a:spLocks noChangeArrowheads="1"/>
          </p:cNvSpPr>
          <p:nvPr/>
        </p:nvSpPr>
        <p:spPr bwMode="auto">
          <a:xfrm>
            <a:off x="935807" y="3163510"/>
            <a:ext cx="1728000" cy="40011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2000" b="1" dirty="0">
                <a:solidFill>
                  <a:srgbClr val="00CC00"/>
                </a:solidFill>
              </a:rPr>
              <a:t>CRIATIVIDADE</a:t>
            </a:r>
            <a:endParaRPr lang="pt-BR" sz="2000" dirty="0">
              <a:solidFill>
                <a:srgbClr val="00CC00"/>
              </a:solidFill>
            </a:endParaRPr>
          </a:p>
        </p:txBody>
      </p:sp>
      <p:sp>
        <p:nvSpPr>
          <p:cNvPr id="16" name="AutoShape 8"/>
          <p:cNvSpPr>
            <a:spLocks noChangeArrowheads="1"/>
          </p:cNvSpPr>
          <p:nvPr/>
        </p:nvSpPr>
        <p:spPr bwMode="auto">
          <a:xfrm>
            <a:off x="2699872" y="3273565"/>
            <a:ext cx="720000" cy="180000"/>
          </a:xfrm>
          <a:prstGeom prst="rightArrow">
            <a:avLst>
              <a:gd name="adj1" fmla="val 50000"/>
              <a:gd name="adj2" fmla="val 175000"/>
            </a:avLst>
          </a:prstGeom>
          <a:solidFill>
            <a:srgbClr val="000099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 sz="2000"/>
          </a:p>
        </p:txBody>
      </p:sp>
      <p:grpSp>
        <p:nvGrpSpPr>
          <p:cNvPr id="2" name="Grupo 22"/>
          <p:cNvGrpSpPr/>
          <p:nvPr/>
        </p:nvGrpSpPr>
        <p:grpSpPr>
          <a:xfrm>
            <a:off x="3437277" y="2743505"/>
            <a:ext cx="1476000" cy="1240121"/>
            <a:chOff x="2571736" y="2357430"/>
            <a:chExt cx="1476000" cy="1240121"/>
          </a:xfrm>
        </p:grpSpPr>
        <p:sp>
          <p:nvSpPr>
            <p:cNvPr id="15" name="Text Box 5"/>
            <p:cNvSpPr txBox="1">
              <a:spLocks noChangeArrowheads="1"/>
            </p:cNvSpPr>
            <p:nvPr/>
          </p:nvSpPr>
          <p:spPr bwMode="auto">
            <a:xfrm>
              <a:off x="2571736" y="2357430"/>
              <a:ext cx="1476000" cy="707886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sz="2000" dirty="0"/>
                <a:t>Identificar e preencher a</a:t>
              </a:r>
            </a:p>
          </p:txBody>
        </p:sp>
        <p:sp>
          <p:nvSpPr>
            <p:cNvPr id="17" name="Text Box 7"/>
            <p:cNvSpPr txBox="1">
              <a:spLocks noChangeArrowheads="1"/>
            </p:cNvSpPr>
            <p:nvPr/>
          </p:nvSpPr>
          <p:spPr bwMode="auto">
            <a:xfrm>
              <a:off x="2589736" y="3057551"/>
              <a:ext cx="1440000" cy="540000"/>
            </a:xfrm>
            <a:prstGeom prst="roundRect">
              <a:avLst/>
            </a:prstGeom>
            <a:solidFill>
              <a:srgbClr val="FF0000"/>
            </a:solidFill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sz="2000" b="1" dirty="0"/>
                <a:t>LACUNA</a:t>
              </a:r>
              <a:endParaRPr lang="pt-BR" sz="2000" dirty="0"/>
            </a:p>
          </p:txBody>
        </p:sp>
      </p:grpSp>
      <p:sp>
        <p:nvSpPr>
          <p:cNvPr id="24" name="Chave direita 23"/>
          <p:cNvSpPr/>
          <p:nvPr/>
        </p:nvSpPr>
        <p:spPr>
          <a:xfrm>
            <a:off x="4937475" y="2733565"/>
            <a:ext cx="180000" cy="1260000"/>
          </a:xfrm>
          <a:prstGeom prst="rightBrace">
            <a:avLst/>
          </a:prstGeom>
          <a:ln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3" name="Grupo 21"/>
          <p:cNvGrpSpPr/>
          <p:nvPr/>
        </p:nvGrpSpPr>
        <p:grpSpPr>
          <a:xfrm>
            <a:off x="4860032" y="4941168"/>
            <a:ext cx="2663091" cy="1440160"/>
            <a:chOff x="2987824" y="3429000"/>
            <a:chExt cx="3328864" cy="1800200"/>
          </a:xfrm>
        </p:grpSpPr>
        <p:sp>
          <p:nvSpPr>
            <p:cNvPr id="23" name="AutoShape 4"/>
            <p:cNvSpPr>
              <a:spLocks noChangeArrowheads="1"/>
            </p:cNvSpPr>
            <p:nvPr/>
          </p:nvSpPr>
          <p:spPr bwMode="auto">
            <a:xfrm>
              <a:off x="2987824" y="3429000"/>
              <a:ext cx="3328864" cy="1800200"/>
            </a:xfrm>
            <a:prstGeom prst="irregularSeal1">
              <a:avLst/>
            </a:prstGeom>
            <a:solidFill>
              <a:srgbClr val="92D050"/>
            </a:solidFill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 dirty="0"/>
            </a:p>
          </p:txBody>
        </p:sp>
        <p:sp>
          <p:nvSpPr>
            <p:cNvPr id="25" name="Retângulo 24"/>
            <p:cNvSpPr/>
            <p:nvPr/>
          </p:nvSpPr>
          <p:spPr>
            <a:xfrm>
              <a:off x="4054047" y="3879050"/>
              <a:ext cx="1196418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t-BR" sz="2000" b="1" dirty="0" smtClean="0">
                  <a:solidFill>
                    <a:srgbClr val="FF0000"/>
                  </a:solidFill>
                  <a:latin typeface="+mn-lt"/>
                </a:rPr>
                <a:t>UMA </a:t>
              </a:r>
            </a:p>
            <a:p>
              <a:pPr algn="ctr"/>
              <a:r>
                <a:rPr lang="pt-BR" sz="2000" b="1" dirty="0" smtClean="0">
                  <a:solidFill>
                    <a:srgbClr val="FF0000"/>
                  </a:solidFill>
                  <a:latin typeface="+mn-lt"/>
                </a:rPr>
                <a:t>HISTÓRIA</a:t>
              </a:r>
              <a:endParaRPr lang="pt-BR" sz="2000" b="1" dirty="0">
                <a:solidFill>
                  <a:srgbClr val="FF0000"/>
                </a:solidFill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25840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 animBg="1"/>
      <p:bldP spid="30728" grpId="0"/>
      <p:bldP spid="7173" grpId="0" animBg="1"/>
      <p:bldP spid="8" grpId="0" animBg="1"/>
      <p:bldP spid="21" grpId="0" animBg="1"/>
      <p:bldP spid="12" grpId="0"/>
      <p:bldP spid="14" grpId="0"/>
      <p:bldP spid="16" grpId="0" animBg="1"/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C:\Users\ECAMP\Pictures\IMAGENS ECAMP\1352729_27564830.jpg"/>
          <p:cNvPicPr>
            <a:picLocks noChangeAspect="1" noChangeArrowheads="1"/>
          </p:cNvPicPr>
          <p:nvPr/>
        </p:nvPicPr>
        <p:blipFill rotWithShape="1">
          <a:blip r:embed="rId2" cstate="print"/>
          <a:srcRect l="10011" r="6517" b="5890"/>
          <a:stretch/>
        </p:blipFill>
        <p:spPr bwMode="auto">
          <a:xfrm>
            <a:off x="0" y="0"/>
            <a:ext cx="9180512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m 26" descr="TUBARÃO.t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4194552" y="3776084"/>
            <a:ext cx="2124000" cy="1378842"/>
          </a:xfrm>
          <a:prstGeom prst="rect">
            <a:avLst/>
          </a:prstGeom>
        </p:spPr>
      </p:pic>
      <p:pic>
        <p:nvPicPr>
          <p:cNvPr id="24" name="Imagem 23" descr="TUBARÃO.t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29661" y="2073010"/>
            <a:ext cx="2124000" cy="1378842"/>
          </a:xfrm>
          <a:prstGeom prst="rect">
            <a:avLst/>
          </a:prstGeom>
        </p:spPr>
      </p:pic>
      <p:pic>
        <p:nvPicPr>
          <p:cNvPr id="25" name="Imagem 24" descr="TUBARÃO.t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91088" y="4886053"/>
            <a:ext cx="2124000" cy="1378842"/>
          </a:xfrm>
          <a:prstGeom prst="rect">
            <a:avLst/>
          </a:prstGeom>
        </p:spPr>
      </p:pic>
      <p:pic>
        <p:nvPicPr>
          <p:cNvPr id="26" name="Imagem 25" descr="TUBARÃO.t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4402686" y="204490"/>
            <a:ext cx="2124000" cy="1378842"/>
          </a:xfrm>
          <a:prstGeom prst="rect">
            <a:avLst/>
          </a:prstGeom>
        </p:spPr>
      </p:pic>
      <p:pic>
        <p:nvPicPr>
          <p:cNvPr id="23" name="Imagem 22" descr="TUBARÃO.t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05661" y="947549"/>
            <a:ext cx="2124000" cy="1378842"/>
          </a:xfrm>
          <a:prstGeom prst="rect">
            <a:avLst/>
          </a:prstGeom>
        </p:spPr>
      </p:pic>
      <p:sp>
        <p:nvSpPr>
          <p:cNvPr id="87045" name="Freeform 5"/>
          <p:cNvSpPr>
            <a:spLocks/>
          </p:cNvSpPr>
          <p:nvPr/>
        </p:nvSpPr>
        <p:spPr bwMode="auto">
          <a:xfrm>
            <a:off x="6372200" y="-79300"/>
            <a:ext cx="2504403" cy="6830191"/>
          </a:xfrm>
          <a:custGeom>
            <a:avLst/>
            <a:gdLst>
              <a:gd name="T0" fmla="*/ 320 w 1237"/>
              <a:gd name="T1" fmla="*/ 276 h 3113"/>
              <a:gd name="T2" fmla="*/ 266 w 1237"/>
              <a:gd name="T3" fmla="*/ 393 h 3113"/>
              <a:gd name="T4" fmla="*/ 256 w 1237"/>
              <a:gd name="T5" fmla="*/ 447 h 3113"/>
              <a:gd name="T6" fmla="*/ 234 w 1237"/>
              <a:gd name="T7" fmla="*/ 468 h 3113"/>
              <a:gd name="T8" fmla="*/ 202 w 1237"/>
              <a:gd name="T9" fmla="*/ 585 h 3113"/>
              <a:gd name="T10" fmla="*/ 160 w 1237"/>
              <a:gd name="T11" fmla="*/ 671 h 3113"/>
              <a:gd name="T12" fmla="*/ 149 w 1237"/>
              <a:gd name="T13" fmla="*/ 735 h 3113"/>
              <a:gd name="T14" fmla="*/ 128 w 1237"/>
              <a:gd name="T15" fmla="*/ 777 h 3113"/>
              <a:gd name="T16" fmla="*/ 96 w 1237"/>
              <a:gd name="T17" fmla="*/ 863 h 3113"/>
              <a:gd name="T18" fmla="*/ 64 w 1237"/>
              <a:gd name="T19" fmla="*/ 1033 h 3113"/>
              <a:gd name="T20" fmla="*/ 32 w 1237"/>
              <a:gd name="T21" fmla="*/ 1215 h 3113"/>
              <a:gd name="T22" fmla="*/ 42 w 1237"/>
              <a:gd name="T23" fmla="*/ 2164 h 3113"/>
              <a:gd name="T24" fmla="*/ 96 w 1237"/>
              <a:gd name="T25" fmla="*/ 2452 h 3113"/>
              <a:gd name="T26" fmla="*/ 138 w 1237"/>
              <a:gd name="T27" fmla="*/ 2559 h 3113"/>
              <a:gd name="T28" fmla="*/ 149 w 1237"/>
              <a:gd name="T29" fmla="*/ 2612 h 3113"/>
              <a:gd name="T30" fmla="*/ 192 w 1237"/>
              <a:gd name="T31" fmla="*/ 2665 h 3113"/>
              <a:gd name="T32" fmla="*/ 245 w 1237"/>
              <a:gd name="T33" fmla="*/ 2751 h 3113"/>
              <a:gd name="T34" fmla="*/ 394 w 1237"/>
              <a:gd name="T35" fmla="*/ 2868 h 3113"/>
              <a:gd name="T36" fmla="*/ 533 w 1237"/>
              <a:gd name="T37" fmla="*/ 3007 h 3113"/>
              <a:gd name="T38" fmla="*/ 576 w 1237"/>
              <a:gd name="T39" fmla="*/ 3049 h 3113"/>
              <a:gd name="T40" fmla="*/ 608 w 1237"/>
              <a:gd name="T41" fmla="*/ 3092 h 3113"/>
              <a:gd name="T42" fmla="*/ 704 w 1237"/>
              <a:gd name="T43" fmla="*/ 3113 h 3113"/>
              <a:gd name="T44" fmla="*/ 821 w 1237"/>
              <a:gd name="T45" fmla="*/ 3071 h 3113"/>
              <a:gd name="T46" fmla="*/ 917 w 1237"/>
              <a:gd name="T47" fmla="*/ 3007 h 3113"/>
              <a:gd name="T48" fmla="*/ 970 w 1237"/>
              <a:gd name="T49" fmla="*/ 2964 h 3113"/>
              <a:gd name="T50" fmla="*/ 992 w 1237"/>
              <a:gd name="T51" fmla="*/ 2921 h 3113"/>
              <a:gd name="T52" fmla="*/ 1045 w 1237"/>
              <a:gd name="T53" fmla="*/ 2633 h 3113"/>
              <a:gd name="T54" fmla="*/ 1152 w 1237"/>
              <a:gd name="T55" fmla="*/ 2409 h 3113"/>
              <a:gd name="T56" fmla="*/ 1194 w 1237"/>
              <a:gd name="T57" fmla="*/ 2260 h 3113"/>
              <a:gd name="T58" fmla="*/ 1237 w 1237"/>
              <a:gd name="T59" fmla="*/ 2164 h 3113"/>
              <a:gd name="T60" fmla="*/ 1162 w 1237"/>
              <a:gd name="T61" fmla="*/ 1695 h 3113"/>
              <a:gd name="T62" fmla="*/ 1109 w 1237"/>
              <a:gd name="T63" fmla="*/ 1396 h 3113"/>
              <a:gd name="T64" fmla="*/ 906 w 1237"/>
              <a:gd name="T65" fmla="*/ 1065 h 3113"/>
              <a:gd name="T66" fmla="*/ 853 w 1237"/>
              <a:gd name="T67" fmla="*/ 991 h 3113"/>
              <a:gd name="T68" fmla="*/ 949 w 1237"/>
              <a:gd name="T69" fmla="*/ 831 h 3113"/>
              <a:gd name="T70" fmla="*/ 960 w 1237"/>
              <a:gd name="T71" fmla="*/ 799 h 3113"/>
              <a:gd name="T72" fmla="*/ 981 w 1237"/>
              <a:gd name="T73" fmla="*/ 767 h 3113"/>
              <a:gd name="T74" fmla="*/ 1013 w 1237"/>
              <a:gd name="T75" fmla="*/ 660 h 3113"/>
              <a:gd name="T76" fmla="*/ 949 w 1237"/>
              <a:gd name="T77" fmla="*/ 457 h 3113"/>
              <a:gd name="T78" fmla="*/ 885 w 1237"/>
              <a:gd name="T79" fmla="*/ 393 h 3113"/>
              <a:gd name="T80" fmla="*/ 853 w 1237"/>
              <a:gd name="T81" fmla="*/ 361 h 3113"/>
              <a:gd name="T82" fmla="*/ 842 w 1237"/>
              <a:gd name="T83" fmla="*/ 308 h 3113"/>
              <a:gd name="T84" fmla="*/ 832 w 1237"/>
              <a:gd name="T85" fmla="*/ 137 h 3113"/>
              <a:gd name="T86" fmla="*/ 768 w 1237"/>
              <a:gd name="T87" fmla="*/ 84 h 3113"/>
              <a:gd name="T88" fmla="*/ 362 w 1237"/>
              <a:gd name="T89" fmla="*/ 159 h 3113"/>
              <a:gd name="T90" fmla="*/ 320 w 1237"/>
              <a:gd name="T91" fmla="*/ 276 h 3113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237"/>
              <a:gd name="T139" fmla="*/ 0 h 3113"/>
              <a:gd name="T140" fmla="*/ 1237 w 1237"/>
              <a:gd name="T141" fmla="*/ 3113 h 3113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237" h="3113">
                <a:moveTo>
                  <a:pt x="320" y="276"/>
                </a:moveTo>
                <a:cubicBezTo>
                  <a:pt x="308" y="321"/>
                  <a:pt x="293" y="354"/>
                  <a:pt x="266" y="393"/>
                </a:cubicBezTo>
                <a:cubicBezTo>
                  <a:pt x="263" y="411"/>
                  <a:pt x="263" y="430"/>
                  <a:pt x="256" y="447"/>
                </a:cubicBezTo>
                <a:cubicBezTo>
                  <a:pt x="252" y="456"/>
                  <a:pt x="239" y="459"/>
                  <a:pt x="234" y="468"/>
                </a:cubicBezTo>
                <a:cubicBezTo>
                  <a:pt x="186" y="563"/>
                  <a:pt x="235" y="498"/>
                  <a:pt x="202" y="585"/>
                </a:cubicBezTo>
                <a:cubicBezTo>
                  <a:pt x="191" y="615"/>
                  <a:pt x="160" y="671"/>
                  <a:pt x="160" y="671"/>
                </a:cubicBezTo>
                <a:cubicBezTo>
                  <a:pt x="156" y="692"/>
                  <a:pt x="155" y="714"/>
                  <a:pt x="149" y="735"/>
                </a:cubicBezTo>
                <a:cubicBezTo>
                  <a:pt x="144" y="750"/>
                  <a:pt x="133" y="762"/>
                  <a:pt x="128" y="777"/>
                </a:cubicBezTo>
                <a:cubicBezTo>
                  <a:pt x="101" y="866"/>
                  <a:pt x="139" y="818"/>
                  <a:pt x="96" y="863"/>
                </a:cubicBezTo>
                <a:cubicBezTo>
                  <a:pt x="81" y="919"/>
                  <a:pt x="81" y="977"/>
                  <a:pt x="64" y="1033"/>
                </a:cubicBezTo>
                <a:cubicBezTo>
                  <a:pt x="56" y="1095"/>
                  <a:pt x="46" y="1154"/>
                  <a:pt x="32" y="1215"/>
                </a:cubicBezTo>
                <a:cubicBezTo>
                  <a:pt x="0" y="1522"/>
                  <a:pt x="32" y="1857"/>
                  <a:pt x="42" y="2164"/>
                </a:cubicBezTo>
                <a:cubicBezTo>
                  <a:pt x="45" y="2253"/>
                  <a:pt x="21" y="2381"/>
                  <a:pt x="96" y="2452"/>
                </a:cubicBezTo>
                <a:cubicBezTo>
                  <a:pt x="108" y="2489"/>
                  <a:pt x="129" y="2521"/>
                  <a:pt x="138" y="2559"/>
                </a:cubicBezTo>
                <a:cubicBezTo>
                  <a:pt x="142" y="2577"/>
                  <a:pt x="141" y="2596"/>
                  <a:pt x="149" y="2612"/>
                </a:cubicBezTo>
                <a:cubicBezTo>
                  <a:pt x="159" y="2632"/>
                  <a:pt x="179" y="2646"/>
                  <a:pt x="192" y="2665"/>
                </a:cubicBezTo>
                <a:cubicBezTo>
                  <a:pt x="211" y="2693"/>
                  <a:pt x="227" y="2722"/>
                  <a:pt x="245" y="2751"/>
                </a:cubicBezTo>
                <a:cubicBezTo>
                  <a:pt x="252" y="2763"/>
                  <a:pt x="370" y="2849"/>
                  <a:pt x="394" y="2868"/>
                </a:cubicBezTo>
                <a:cubicBezTo>
                  <a:pt x="426" y="2930"/>
                  <a:pt x="481" y="2961"/>
                  <a:pt x="533" y="3007"/>
                </a:cubicBezTo>
                <a:cubicBezTo>
                  <a:pt x="548" y="3020"/>
                  <a:pt x="563" y="3034"/>
                  <a:pt x="576" y="3049"/>
                </a:cubicBezTo>
                <a:cubicBezTo>
                  <a:pt x="588" y="3062"/>
                  <a:pt x="593" y="3082"/>
                  <a:pt x="608" y="3092"/>
                </a:cubicBezTo>
                <a:cubicBezTo>
                  <a:pt x="636" y="3110"/>
                  <a:pt x="672" y="3106"/>
                  <a:pt x="704" y="3113"/>
                </a:cubicBezTo>
                <a:cubicBezTo>
                  <a:pt x="731" y="3105"/>
                  <a:pt x="794" y="3092"/>
                  <a:pt x="821" y="3071"/>
                </a:cubicBezTo>
                <a:cubicBezTo>
                  <a:pt x="912" y="3000"/>
                  <a:pt x="833" y="3026"/>
                  <a:pt x="917" y="3007"/>
                </a:cubicBezTo>
                <a:cubicBezTo>
                  <a:pt x="944" y="2928"/>
                  <a:pt x="902" y="3021"/>
                  <a:pt x="970" y="2964"/>
                </a:cubicBezTo>
                <a:cubicBezTo>
                  <a:pt x="982" y="2954"/>
                  <a:pt x="985" y="2935"/>
                  <a:pt x="992" y="2921"/>
                </a:cubicBezTo>
                <a:cubicBezTo>
                  <a:pt x="1002" y="2827"/>
                  <a:pt x="1014" y="2722"/>
                  <a:pt x="1045" y="2633"/>
                </a:cubicBezTo>
                <a:cubicBezTo>
                  <a:pt x="1059" y="2538"/>
                  <a:pt x="1096" y="2486"/>
                  <a:pt x="1152" y="2409"/>
                </a:cubicBezTo>
                <a:cubicBezTo>
                  <a:pt x="1168" y="2361"/>
                  <a:pt x="1177" y="2307"/>
                  <a:pt x="1194" y="2260"/>
                </a:cubicBezTo>
                <a:cubicBezTo>
                  <a:pt x="1206" y="2227"/>
                  <a:pt x="1224" y="2197"/>
                  <a:pt x="1237" y="2164"/>
                </a:cubicBezTo>
                <a:cubicBezTo>
                  <a:pt x="1220" y="1980"/>
                  <a:pt x="1191" y="1871"/>
                  <a:pt x="1162" y="1695"/>
                </a:cubicBezTo>
                <a:cubicBezTo>
                  <a:pt x="1145" y="1593"/>
                  <a:pt x="1146" y="1494"/>
                  <a:pt x="1109" y="1396"/>
                </a:cubicBezTo>
                <a:cubicBezTo>
                  <a:pt x="1063" y="1275"/>
                  <a:pt x="980" y="1169"/>
                  <a:pt x="906" y="1065"/>
                </a:cubicBezTo>
                <a:cubicBezTo>
                  <a:pt x="888" y="1040"/>
                  <a:pt x="853" y="991"/>
                  <a:pt x="853" y="991"/>
                </a:cubicBezTo>
                <a:cubicBezTo>
                  <a:pt x="867" y="923"/>
                  <a:pt x="891" y="869"/>
                  <a:pt x="949" y="831"/>
                </a:cubicBezTo>
                <a:cubicBezTo>
                  <a:pt x="953" y="820"/>
                  <a:pt x="955" y="809"/>
                  <a:pt x="960" y="799"/>
                </a:cubicBezTo>
                <a:cubicBezTo>
                  <a:pt x="966" y="788"/>
                  <a:pt x="976" y="779"/>
                  <a:pt x="981" y="767"/>
                </a:cubicBezTo>
                <a:cubicBezTo>
                  <a:pt x="995" y="736"/>
                  <a:pt x="1004" y="694"/>
                  <a:pt x="1013" y="660"/>
                </a:cubicBezTo>
                <a:cubicBezTo>
                  <a:pt x="1001" y="586"/>
                  <a:pt x="1000" y="515"/>
                  <a:pt x="949" y="457"/>
                </a:cubicBezTo>
                <a:cubicBezTo>
                  <a:pt x="929" y="434"/>
                  <a:pt x="906" y="414"/>
                  <a:pt x="885" y="393"/>
                </a:cubicBezTo>
                <a:cubicBezTo>
                  <a:pt x="874" y="382"/>
                  <a:pt x="853" y="361"/>
                  <a:pt x="853" y="361"/>
                </a:cubicBezTo>
                <a:cubicBezTo>
                  <a:pt x="849" y="343"/>
                  <a:pt x="844" y="326"/>
                  <a:pt x="842" y="308"/>
                </a:cubicBezTo>
                <a:cubicBezTo>
                  <a:pt x="837" y="251"/>
                  <a:pt x="844" y="193"/>
                  <a:pt x="832" y="137"/>
                </a:cubicBezTo>
                <a:cubicBezTo>
                  <a:pt x="829" y="121"/>
                  <a:pt x="781" y="92"/>
                  <a:pt x="768" y="84"/>
                </a:cubicBezTo>
                <a:cubicBezTo>
                  <a:pt x="618" y="89"/>
                  <a:pt x="417" y="0"/>
                  <a:pt x="362" y="159"/>
                </a:cubicBezTo>
                <a:cubicBezTo>
                  <a:pt x="354" y="210"/>
                  <a:pt x="356" y="240"/>
                  <a:pt x="320" y="276"/>
                </a:cubicBezTo>
                <a:close/>
              </a:path>
            </a:pathLst>
          </a:custGeom>
          <a:solidFill>
            <a:srgbClr val="92D050"/>
          </a:solidFill>
          <a:ln w="12700" cap="sq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pt-BR" sz="2400" b="1" dirty="0">
              <a:latin typeface="+mn-lt"/>
            </a:endParaRPr>
          </a:p>
        </p:txBody>
      </p:sp>
      <p:sp>
        <p:nvSpPr>
          <p:cNvPr id="87046" name="Text Box 6"/>
          <p:cNvSpPr txBox="1">
            <a:spLocks noChangeArrowheads="1"/>
          </p:cNvSpPr>
          <p:nvPr/>
        </p:nvSpPr>
        <p:spPr bwMode="auto">
          <a:xfrm>
            <a:off x="6952067" y="478413"/>
            <a:ext cx="1292341" cy="646331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3600" b="1" dirty="0">
                <a:latin typeface="+mn-lt"/>
              </a:rPr>
              <a:t>LUIZA</a:t>
            </a:r>
          </a:p>
        </p:txBody>
      </p:sp>
      <p:sp>
        <p:nvSpPr>
          <p:cNvPr id="87047" name="Text Box 7"/>
          <p:cNvSpPr txBox="1">
            <a:spLocks noChangeArrowheads="1"/>
          </p:cNvSpPr>
          <p:nvPr/>
        </p:nvSpPr>
        <p:spPr bwMode="auto">
          <a:xfrm>
            <a:off x="7236296" y="3198167"/>
            <a:ext cx="1532792" cy="646331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3600" b="1" dirty="0">
                <a:latin typeface="+mn-lt"/>
              </a:rPr>
              <a:t>MARIA</a:t>
            </a:r>
          </a:p>
        </p:txBody>
      </p:sp>
      <p:sp>
        <p:nvSpPr>
          <p:cNvPr id="87048" name="Text Box 8"/>
          <p:cNvSpPr txBox="1">
            <a:spLocks noChangeArrowheads="1"/>
          </p:cNvSpPr>
          <p:nvPr/>
        </p:nvSpPr>
        <p:spPr bwMode="auto">
          <a:xfrm>
            <a:off x="6804248" y="5374957"/>
            <a:ext cx="1686552" cy="646331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3600" b="1" dirty="0">
                <a:latin typeface="+mn-lt"/>
              </a:rPr>
              <a:t>CARLOS</a:t>
            </a:r>
          </a:p>
        </p:txBody>
      </p:sp>
      <p:sp>
        <p:nvSpPr>
          <p:cNvPr id="87044" name="Freeform 4"/>
          <p:cNvSpPr>
            <a:spLocks noChangeAspect="1"/>
          </p:cNvSpPr>
          <p:nvPr/>
        </p:nvSpPr>
        <p:spPr bwMode="auto">
          <a:xfrm>
            <a:off x="323528" y="0"/>
            <a:ext cx="2736544" cy="6750892"/>
          </a:xfrm>
          <a:custGeom>
            <a:avLst/>
            <a:gdLst>
              <a:gd name="T0" fmla="*/ 641 w 1648"/>
              <a:gd name="T1" fmla="*/ 0 h 4037"/>
              <a:gd name="T2" fmla="*/ 961 w 1648"/>
              <a:gd name="T3" fmla="*/ 276 h 4037"/>
              <a:gd name="T4" fmla="*/ 886 w 1648"/>
              <a:gd name="T5" fmla="*/ 531 h 4037"/>
              <a:gd name="T6" fmla="*/ 1042 w 1648"/>
              <a:gd name="T7" fmla="*/ 749 h 4037"/>
              <a:gd name="T8" fmla="*/ 1266 w 1648"/>
              <a:gd name="T9" fmla="*/ 969 h 4037"/>
              <a:gd name="T10" fmla="*/ 1335 w 1648"/>
              <a:gd name="T11" fmla="*/ 1085 h 4037"/>
              <a:gd name="T12" fmla="*/ 1461 w 1648"/>
              <a:gd name="T13" fmla="*/ 1269 h 4037"/>
              <a:gd name="T14" fmla="*/ 1569 w 1648"/>
              <a:gd name="T15" fmla="*/ 1545 h 4037"/>
              <a:gd name="T16" fmla="*/ 1618 w 1648"/>
              <a:gd name="T17" fmla="*/ 1718 h 4037"/>
              <a:gd name="T18" fmla="*/ 1608 w 1648"/>
              <a:gd name="T19" fmla="*/ 2434 h 4037"/>
              <a:gd name="T20" fmla="*/ 1599 w 1648"/>
              <a:gd name="T21" fmla="*/ 3518 h 4037"/>
              <a:gd name="T22" fmla="*/ 1569 w 1648"/>
              <a:gd name="T23" fmla="*/ 3553 h 4037"/>
              <a:gd name="T24" fmla="*/ 1530 w 1648"/>
              <a:gd name="T25" fmla="*/ 3622 h 4037"/>
              <a:gd name="T26" fmla="*/ 1481 w 1648"/>
              <a:gd name="T27" fmla="*/ 3737 h 4037"/>
              <a:gd name="T28" fmla="*/ 1413 w 1648"/>
              <a:gd name="T29" fmla="*/ 3807 h 4037"/>
              <a:gd name="T30" fmla="*/ 1296 w 1648"/>
              <a:gd name="T31" fmla="*/ 3992 h 4037"/>
              <a:gd name="T32" fmla="*/ 1189 w 1648"/>
              <a:gd name="T33" fmla="*/ 4037 h 4037"/>
              <a:gd name="T34" fmla="*/ 1091 w 1648"/>
              <a:gd name="T35" fmla="*/ 4014 h 4037"/>
              <a:gd name="T36" fmla="*/ 720 w 1648"/>
              <a:gd name="T37" fmla="*/ 3819 h 4037"/>
              <a:gd name="T38" fmla="*/ 583 w 1648"/>
              <a:gd name="T39" fmla="*/ 3276 h 4037"/>
              <a:gd name="T40" fmla="*/ 457 w 1648"/>
              <a:gd name="T41" fmla="*/ 2642 h 4037"/>
              <a:gd name="T42" fmla="*/ 436 w 1648"/>
              <a:gd name="T43" fmla="*/ 2514 h 4037"/>
              <a:gd name="T44" fmla="*/ 378 w 1648"/>
              <a:gd name="T45" fmla="*/ 2341 h 4037"/>
              <a:gd name="T46" fmla="*/ 369 w 1648"/>
              <a:gd name="T47" fmla="*/ 1580 h 4037"/>
              <a:gd name="T48" fmla="*/ 329 w 1648"/>
              <a:gd name="T49" fmla="*/ 1511 h 4037"/>
              <a:gd name="T50" fmla="*/ 329 w 1648"/>
              <a:gd name="T51" fmla="*/ 1188 h 4037"/>
              <a:gd name="T52" fmla="*/ 495 w 1648"/>
              <a:gd name="T53" fmla="*/ 900 h 4037"/>
              <a:gd name="T54" fmla="*/ 310 w 1648"/>
              <a:gd name="T55" fmla="*/ 745 h 4037"/>
              <a:gd name="T56" fmla="*/ 267 w 1648"/>
              <a:gd name="T57" fmla="*/ 446 h 4037"/>
              <a:gd name="T58" fmla="*/ 427 w 1648"/>
              <a:gd name="T59" fmla="*/ 381 h 4037"/>
              <a:gd name="T60" fmla="*/ 378 w 1648"/>
              <a:gd name="T61" fmla="*/ 277 h 4037"/>
              <a:gd name="T62" fmla="*/ 486 w 1648"/>
              <a:gd name="T63" fmla="*/ 92 h 4037"/>
              <a:gd name="T64" fmla="*/ 505 w 1648"/>
              <a:gd name="T65" fmla="*/ 57 h 4037"/>
              <a:gd name="T66" fmla="*/ 641 w 1648"/>
              <a:gd name="T67" fmla="*/ 0 h 4037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648"/>
              <a:gd name="T103" fmla="*/ 0 h 4037"/>
              <a:gd name="T104" fmla="*/ 1648 w 1648"/>
              <a:gd name="T105" fmla="*/ 4037 h 4037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648" h="4037">
                <a:moveTo>
                  <a:pt x="641" y="0"/>
                </a:moveTo>
                <a:cubicBezTo>
                  <a:pt x="875" y="137"/>
                  <a:pt x="893" y="152"/>
                  <a:pt x="961" y="276"/>
                </a:cubicBezTo>
                <a:cubicBezTo>
                  <a:pt x="995" y="339"/>
                  <a:pt x="845" y="472"/>
                  <a:pt x="886" y="531"/>
                </a:cubicBezTo>
                <a:cubicBezTo>
                  <a:pt x="939" y="606"/>
                  <a:pt x="979" y="683"/>
                  <a:pt x="1042" y="749"/>
                </a:cubicBezTo>
                <a:cubicBezTo>
                  <a:pt x="1115" y="825"/>
                  <a:pt x="1198" y="888"/>
                  <a:pt x="1266" y="969"/>
                </a:cubicBezTo>
                <a:cubicBezTo>
                  <a:pt x="1327" y="1040"/>
                  <a:pt x="1287" y="1009"/>
                  <a:pt x="1335" y="1085"/>
                </a:cubicBezTo>
                <a:cubicBezTo>
                  <a:pt x="1374" y="1147"/>
                  <a:pt x="1424" y="1205"/>
                  <a:pt x="1461" y="1269"/>
                </a:cubicBezTo>
                <a:cubicBezTo>
                  <a:pt x="1509" y="1350"/>
                  <a:pt x="1532" y="1457"/>
                  <a:pt x="1569" y="1545"/>
                </a:cubicBezTo>
                <a:cubicBezTo>
                  <a:pt x="1583" y="1610"/>
                  <a:pt x="1600" y="1658"/>
                  <a:pt x="1618" y="1718"/>
                </a:cubicBezTo>
                <a:cubicBezTo>
                  <a:pt x="1627" y="1954"/>
                  <a:pt x="1648" y="2201"/>
                  <a:pt x="1608" y="2434"/>
                </a:cubicBezTo>
                <a:cubicBezTo>
                  <a:pt x="1614" y="2797"/>
                  <a:pt x="1631" y="3156"/>
                  <a:pt x="1599" y="3518"/>
                </a:cubicBezTo>
                <a:cubicBezTo>
                  <a:pt x="1597" y="3534"/>
                  <a:pt x="1579" y="3541"/>
                  <a:pt x="1569" y="3553"/>
                </a:cubicBezTo>
                <a:cubicBezTo>
                  <a:pt x="1546" y="3635"/>
                  <a:pt x="1579" y="3535"/>
                  <a:pt x="1530" y="3622"/>
                </a:cubicBezTo>
                <a:cubicBezTo>
                  <a:pt x="1511" y="3655"/>
                  <a:pt x="1502" y="3703"/>
                  <a:pt x="1481" y="3737"/>
                </a:cubicBezTo>
                <a:cubicBezTo>
                  <a:pt x="1466" y="3763"/>
                  <a:pt x="1433" y="3788"/>
                  <a:pt x="1413" y="3807"/>
                </a:cubicBezTo>
                <a:cubicBezTo>
                  <a:pt x="1379" y="3866"/>
                  <a:pt x="1344" y="3945"/>
                  <a:pt x="1296" y="3992"/>
                </a:cubicBezTo>
                <a:cubicBezTo>
                  <a:pt x="1266" y="4020"/>
                  <a:pt x="1189" y="4037"/>
                  <a:pt x="1189" y="4037"/>
                </a:cubicBezTo>
                <a:cubicBezTo>
                  <a:pt x="1156" y="4029"/>
                  <a:pt x="1123" y="4024"/>
                  <a:pt x="1091" y="4014"/>
                </a:cubicBezTo>
                <a:cubicBezTo>
                  <a:pt x="961" y="3974"/>
                  <a:pt x="852" y="3855"/>
                  <a:pt x="720" y="3819"/>
                </a:cubicBezTo>
                <a:cubicBezTo>
                  <a:pt x="617" y="3696"/>
                  <a:pt x="611" y="3441"/>
                  <a:pt x="583" y="3276"/>
                </a:cubicBezTo>
                <a:cubicBezTo>
                  <a:pt x="457" y="2537"/>
                  <a:pt x="554" y="3131"/>
                  <a:pt x="457" y="2642"/>
                </a:cubicBezTo>
                <a:cubicBezTo>
                  <a:pt x="448" y="2600"/>
                  <a:pt x="447" y="2555"/>
                  <a:pt x="436" y="2514"/>
                </a:cubicBezTo>
                <a:cubicBezTo>
                  <a:pt x="419" y="2451"/>
                  <a:pt x="392" y="2406"/>
                  <a:pt x="378" y="2341"/>
                </a:cubicBezTo>
                <a:cubicBezTo>
                  <a:pt x="375" y="2087"/>
                  <a:pt x="375" y="1834"/>
                  <a:pt x="369" y="1580"/>
                </a:cubicBezTo>
                <a:cubicBezTo>
                  <a:pt x="368" y="1530"/>
                  <a:pt x="359" y="1535"/>
                  <a:pt x="329" y="1511"/>
                </a:cubicBezTo>
                <a:cubicBezTo>
                  <a:pt x="306" y="1406"/>
                  <a:pt x="301" y="1294"/>
                  <a:pt x="329" y="1188"/>
                </a:cubicBezTo>
                <a:cubicBezTo>
                  <a:pt x="351" y="1106"/>
                  <a:pt x="451" y="978"/>
                  <a:pt x="495" y="900"/>
                </a:cubicBezTo>
                <a:cubicBezTo>
                  <a:pt x="501" y="819"/>
                  <a:pt x="75" y="885"/>
                  <a:pt x="310" y="745"/>
                </a:cubicBezTo>
                <a:cubicBezTo>
                  <a:pt x="0" y="768"/>
                  <a:pt x="29" y="639"/>
                  <a:pt x="267" y="446"/>
                </a:cubicBezTo>
                <a:cubicBezTo>
                  <a:pt x="29" y="436"/>
                  <a:pt x="453" y="388"/>
                  <a:pt x="427" y="381"/>
                </a:cubicBezTo>
                <a:cubicBezTo>
                  <a:pt x="382" y="302"/>
                  <a:pt x="395" y="337"/>
                  <a:pt x="378" y="277"/>
                </a:cubicBezTo>
                <a:cubicBezTo>
                  <a:pt x="396" y="192"/>
                  <a:pt x="435" y="152"/>
                  <a:pt x="486" y="92"/>
                </a:cubicBezTo>
                <a:cubicBezTo>
                  <a:pt x="494" y="82"/>
                  <a:pt x="496" y="66"/>
                  <a:pt x="505" y="57"/>
                </a:cubicBezTo>
                <a:cubicBezTo>
                  <a:pt x="530" y="34"/>
                  <a:pt x="635" y="2"/>
                  <a:pt x="641" y="0"/>
                </a:cubicBezTo>
                <a:close/>
              </a:path>
            </a:pathLst>
          </a:custGeom>
          <a:solidFill>
            <a:srgbClr val="92D050"/>
          </a:solidFill>
          <a:ln w="12700" cap="sq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pt-BR" dirty="0"/>
          </a:p>
        </p:txBody>
      </p:sp>
      <p:sp>
        <p:nvSpPr>
          <p:cNvPr id="87049" name="Text Box 9"/>
          <p:cNvSpPr txBox="1">
            <a:spLocks noChangeArrowheads="1"/>
          </p:cNvSpPr>
          <p:nvPr/>
        </p:nvSpPr>
        <p:spPr bwMode="auto">
          <a:xfrm>
            <a:off x="755576" y="620688"/>
            <a:ext cx="1016560" cy="646331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3600" b="1" dirty="0">
                <a:latin typeface="+mn-lt"/>
              </a:rPr>
              <a:t>OTO</a:t>
            </a:r>
          </a:p>
        </p:txBody>
      </p:sp>
      <p:sp>
        <p:nvSpPr>
          <p:cNvPr id="87050" name="Text Box 10"/>
          <p:cNvSpPr txBox="1">
            <a:spLocks noChangeArrowheads="1"/>
          </p:cNvSpPr>
          <p:nvPr/>
        </p:nvSpPr>
        <p:spPr bwMode="auto">
          <a:xfrm>
            <a:off x="1547664" y="5661248"/>
            <a:ext cx="1002197" cy="646331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3600" b="1" dirty="0">
                <a:latin typeface="+mn-lt"/>
              </a:rPr>
              <a:t>EDU</a:t>
            </a:r>
          </a:p>
        </p:txBody>
      </p:sp>
    </p:spTree>
    <p:extLst>
      <p:ext uri="{BB962C8B-B14F-4D97-AF65-F5344CB8AC3E}">
        <p14:creationId xmlns:p14="http://schemas.microsoft.com/office/powerpoint/2010/main" val="19842555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6" grpId="0"/>
      <p:bldP spid="87047" grpId="0"/>
      <p:bldP spid="87048" grpId="0"/>
      <p:bldP spid="87049" grpId="0"/>
      <p:bldP spid="8705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C:\Users\ECAMP\Pictures\IMAGENS ECAMP\1352729_27564830.jpg"/>
          <p:cNvPicPr>
            <a:picLocks noChangeAspect="1" noChangeArrowheads="1"/>
          </p:cNvPicPr>
          <p:nvPr/>
        </p:nvPicPr>
        <p:blipFill rotWithShape="1">
          <a:blip r:embed="rId3" cstate="print"/>
          <a:srcRect l="10011" r="6517" b="5890"/>
          <a:stretch/>
        </p:blipFill>
        <p:spPr bwMode="auto">
          <a:xfrm>
            <a:off x="0" y="0"/>
            <a:ext cx="9180512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m 26" descr="TUBARÃO.t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4194552" y="3776084"/>
            <a:ext cx="2124000" cy="1378843"/>
          </a:xfrm>
          <a:prstGeom prst="rect">
            <a:avLst/>
          </a:prstGeom>
        </p:spPr>
      </p:pic>
      <p:pic>
        <p:nvPicPr>
          <p:cNvPr id="24" name="Imagem 23" descr="TUBARÃO.t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29661" y="2073009"/>
            <a:ext cx="2124000" cy="1378843"/>
          </a:xfrm>
          <a:prstGeom prst="rect">
            <a:avLst/>
          </a:prstGeom>
        </p:spPr>
      </p:pic>
      <p:pic>
        <p:nvPicPr>
          <p:cNvPr id="25" name="Imagem 24" descr="TUBARÃO.t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91088" y="4886053"/>
            <a:ext cx="2124000" cy="1378843"/>
          </a:xfrm>
          <a:prstGeom prst="rect">
            <a:avLst/>
          </a:prstGeom>
        </p:spPr>
      </p:pic>
      <p:pic>
        <p:nvPicPr>
          <p:cNvPr id="26" name="Imagem 25" descr="TUBARÃO.t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4965683" y="865294"/>
            <a:ext cx="2124000" cy="1378843"/>
          </a:xfrm>
          <a:prstGeom prst="rect">
            <a:avLst/>
          </a:prstGeom>
        </p:spPr>
      </p:pic>
      <p:pic>
        <p:nvPicPr>
          <p:cNvPr id="23" name="Imagem 22" descr="TUBARÃO.t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05661" y="947549"/>
            <a:ext cx="2124000" cy="1378843"/>
          </a:xfrm>
          <a:prstGeom prst="rect">
            <a:avLst/>
          </a:prstGeom>
        </p:spPr>
      </p:pic>
      <p:sp>
        <p:nvSpPr>
          <p:cNvPr id="87045" name="Freeform 5"/>
          <p:cNvSpPr>
            <a:spLocks/>
          </p:cNvSpPr>
          <p:nvPr/>
        </p:nvSpPr>
        <p:spPr bwMode="auto">
          <a:xfrm>
            <a:off x="6824376" y="1206000"/>
            <a:ext cx="2044927" cy="5652000"/>
          </a:xfrm>
          <a:custGeom>
            <a:avLst/>
            <a:gdLst>
              <a:gd name="T0" fmla="*/ 320 w 1237"/>
              <a:gd name="T1" fmla="*/ 276 h 3113"/>
              <a:gd name="T2" fmla="*/ 266 w 1237"/>
              <a:gd name="T3" fmla="*/ 393 h 3113"/>
              <a:gd name="T4" fmla="*/ 256 w 1237"/>
              <a:gd name="T5" fmla="*/ 447 h 3113"/>
              <a:gd name="T6" fmla="*/ 234 w 1237"/>
              <a:gd name="T7" fmla="*/ 468 h 3113"/>
              <a:gd name="T8" fmla="*/ 202 w 1237"/>
              <a:gd name="T9" fmla="*/ 585 h 3113"/>
              <a:gd name="T10" fmla="*/ 160 w 1237"/>
              <a:gd name="T11" fmla="*/ 671 h 3113"/>
              <a:gd name="T12" fmla="*/ 149 w 1237"/>
              <a:gd name="T13" fmla="*/ 735 h 3113"/>
              <a:gd name="T14" fmla="*/ 128 w 1237"/>
              <a:gd name="T15" fmla="*/ 777 h 3113"/>
              <a:gd name="T16" fmla="*/ 96 w 1237"/>
              <a:gd name="T17" fmla="*/ 863 h 3113"/>
              <a:gd name="T18" fmla="*/ 64 w 1237"/>
              <a:gd name="T19" fmla="*/ 1033 h 3113"/>
              <a:gd name="T20" fmla="*/ 32 w 1237"/>
              <a:gd name="T21" fmla="*/ 1215 h 3113"/>
              <a:gd name="T22" fmla="*/ 42 w 1237"/>
              <a:gd name="T23" fmla="*/ 2164 h 3113"/>
              <a:gd name="T24" fmla="*/ 96 w 1237"/>
              <a:gd name="T25" fmla="*/ 2452 h 3113"/>
              <a:gd name="T26" fmla="*/ 138 w 1237"/>
              <a:gd name="T27" fmla="*/ 2559 h 3113"/>
              <a:gd name="T28" fmla="*/ 149 w 1237"/>
              <a:gd name="T29" fmla="*/ 2612 h 3113"/>
              <a:gd name="T30" fmla="*/ 192 w 1237"/>
              <a:gd name="T31" fmla="*/ 2665 h 3113"/>
              <a:gd name="T32" fmla="*/ 245 w 1237"/>
              <a:gd name="T33" fmla="*/ 2751 h 3113"/>
              <a:gd name="T34" fmla="*/ 394 w 1237"/>
              <a:gd name="T35" fmla="*/ 2868 h 3113"/>
              <a:gd name="T36" fmla="*/ 533 w 1237"/>
              <a:gd name="T37" fmla="*/ 3007 h 3113"/>
              <a:gd name="T38" fmla="*/ 576 w 1237"/>
              <a:gd name="T39" fmla="*/ 3049 h 3113"/>
              <a:gd name="T40" fmla="*/ 608 w 1237"/>
              <a:gd name="T41" fmla="*/ 3092 h 3113"/>
              <a:gd name="T42" fmla="*/ 704 w 1237"/>
              <a:gd name="T43" fmla="*/ 3113 h 3113"/>
              <a:gd name="T44" fmla="*/ 821 w 1237"/>
              <a:gd name="T45" fmla="*/ 3071 h 3113"/>
              <a:gd name="T46" fmla="*/ 917 w 1237"/>
              <a:gd name="T47" fmla="*/ 3007 h 3113"/>
              <a:gd name="T48" fmla="*/ 970 w 1237"/>
              <a:gd name="T49" fmla="*/ 2964 h 3113"/>
              <a:gd name="T50" fmla="*/ 992 w 1237"/>
              <a:gd name="T51" fmla="*/ 2921 h 3113"/>
              <a:gd name="T52" fmla="*/ 1045 w 1237"/>
              <a:gd name="T53" fmla="*/ 2633 h 3113"/>
              <a:gd name="T54" fmla="*/ 1152 w 1237"/>
              <a:gd name="T55" fmla="*/ 2409 h 3113"/>
              <a:gd name="T56" fmla="*/ 1194 w 1237"/>
              <a:gd name="T57" fmla="*/ 2260 h 3113"/>
              <a:gd name="T58" fmla="*/ 1237 w 1237"/>
              <a:gd name="T59" fmla="*/ 2164 h 3113"/>
              <a:gd name="T60" fmla="*/ 1162 w 1237"/>
              <a:gd name="T61" fmla="*/ 1695 h 3113"/>
              <a:gd name="T62" fmla="*/ 1109 w 1237"/>
              <a:gd name="T63" fmla="*/ 1396 h 3113"/>
              <a:gd name="T64" fmla="*/ 906 w 1237"/>
              <a:gd name="T65" fmla="*/ 1065 h 3113"/>
              <a:gd name="T66" fmla="*/ 853 w 1237"/>
              <a:gd name="T67" fmla="*/ 991 h 3113"/>
              <a:gd name="T68" fmla="*/ 949 w 1237"/>
              <a:gd name="T69" fmla="*/ 831 h 3113"/>
              <a:gd name="T70" fmla="*/ 960 w 1237"/>
              <a:gd name="T71" fmla="*/ 799 h 3113"/>
              <a:gd name="T72" fmla="*/ 981 w 1237"/>
              <a:gd name="T73" fmla="*/ 767 h 3113"/>
              <a:gd name="T74" fmla="*/ 1013 w 1237"/>
              <a:gd name="T75" fmla="*/ 660 h 3113"/>
              <a:gd name="T76" fmla="*/ 949 w 1237"/>
              <a:gd name="T77" fmla="*/ 457 h 3113"/>
              <a:gd name="T78" fmla="*/ 885 w 1237"/>
              <a:gd name="T79" fmla="*/ 393 h 3113"/>
              <a:gd name="T80" fmla="*/ 853 w 1237"/>
              <a:gd name="T81" fmla="*/ 361 h 3113"/>
              <a:gd name="T82" fmla="*/ 842 w 1237"/>
              <a:gd name="T83" fmla="*/ 308 h 3113"/>
              <a:gd name="T84" fmla="*/ 832 w 1237"/>
              <a:gd name="T85" fmla="*/ 137 h 3113"/>
              <a:gd name="T86" fmla="*/ 768 w 1237"/>
              <a:gd name="T87" fmla="*/ 84 h 3113"/>
              <a:gd name="T88" fmla="*/ 362 w 1237"/>
              <a:gd name="T89" fmla="*/ 159 h 3113"/>
              <a:gd name="T90" fmla="*/ 320 w 1237"/>
              <a:gd name="T91" fmla="*/ 276 h 3113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237"/>
              <a:gd name="T139" fmla="*/ 0 h 3113"/>
              <a:gd name="T140" fmla="*/ 1237 w 1237"/>
              <a:gd name="T141" fmla="*/ 3113 h 3113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237" h="3113">
                <a:moveTo>
                  <a:pt x="320" y="276"/>
                </a:moveTo>
                <a:cubicBezTo>
                  <a:pt x="308" y="321"/>
                  <a:pt x="293" y="354"/>
                  <a:pt x="266" y="393"/>
                </a:cubicBezTo>
                <a:cubicBezTo>
                  <a:pt x="263" y="411"/>
                  <a:pt x="263" y="430"/>
                  <a:pt x="256" y="447"/>
                </a:cubicBezTo>
                <a:cubicBezTo>
                  <a:pt x="252" y="456"/>
                  <a:pt x="239" y="459"/>
                  <a:pt x="234" y="468"/>
                </a:cubicBezTo>
                <a:cubicBezTo>
                  <a:pt x="186" y="563"/>
                  <a:pt x="235" y="498"/>
                  <a:pt x="202" y="585"/>
                </a:cubicBezTo>
                <a:cubicBezTo>
                  <a:pt x="191" y="615"/>
                  <a:pt x="160" y="671"/>
                  <a:pt x="160" y="671"/>
                </a:cubicBezTo>
                <a:cubicBezTo>
                  <a:pt x="156" y="692"/>
                  <a:pt x="155" y="714"/>
                  <a:pt x="149" y="735"/>
                </a:cubicBezTo>
                <a:cubicBezTo>
                  <a:pt x="144" y="750"/>
                  <a:pt x="133" y="762"/>
                  <a:pt x="128" y="777"/>
                </a:cubicBezTo>
                <a:cubicBezTo>
                  <a:pt x="101" y="866"/>
                  <a:pt x="139" y="818"/>
                  <a:pt x="96" y="863"/>
                </a:cubicBezTo>
                <a:cubicBezTo>
                  <a:pt x="81" y="919"/>
                  <a:pt x="81" y="977"/>
                  <a:pt x="64" y="1033"/>
                </a:cubicBezTo>
                <a:cubicBezTo>
                  <a:pt x="56" y="1095"/>
                  <a:pt x="46" y="1154"/>
                  <a:pt x="32" y="1215"/>
                </a:cubicBezTo>
                <a:cubicBezTo>
                  <a:pt x="0" y="1522"/>
                  <a:pt x="32" y="1857"/>
                  <a:pt x="42" y="2164"/>
                </a:cubicBezTo>
                <a:cubicBezTo>
                  <a:pt x="45" y="2253"/>
                  <a:pt x="21" y="2381"/>
                  <a:pt x="96" y="2452"/>
                </a:cubicBezTo>
                <a:cubicBezTo>
                  <a:pt x="108" y="2489"/>
                  <a:pt x="129" y="2521"/>
                  <a:pt x="138" y="2559"/>
                </a:cubicBezTo>
                <a:cubicBezTo>
                  <a:pt x="142" y="2577"/>
                  <a:pt x="141" y="2596"/>
                  <a:pt x="149" y="2612"/>
                </a:cubicBezTo>
                <a:cubicBezTo>
                  <a:pt x="159" y="2632"/>
                  <a:pt x="179" y="2646"/>
                  <a:pt x="192" y="2665"/>
                </a:cubicBezTo>
                <a:cubicBezTo>
                  <a:pt x="211" y="2693"/>
                  <a:pt x="227" y="2722"/>
                  <a:pt x="245" y="2751"/>
                </a:cubicBezTo>
                <a:cubicBezTo>
                  <a:pt x="252" y="2763"/>
                  <a:pt x="370" y="2849"/>
                  <a:pt x="394" y="2868"/>
                </a:cubicBezTo>
                <a:cubicBezTo>
                  <a:pt x="426" y="2930"/>
                  <a:pt x="481" y="2961"/>
                  <a:pt x="533" y="3007"/>
                </a:cubicBezTo>
                <a:cubicBezTo>
                  <a:pt x="548" y="3020"/>
                  <a:pt x="563" y="3034"/>
                  <a:pt x="576" y="3049"/>
                </a:cubicBezTo>
                <a:cubicBezTo>
                  <a:pt x="588" y="3062"/>
                  <a:pt x="593" y="3082"/>
                  <a:pt x="608" y="3092"/>
                </a:cubicBezTo>
                <a:cubicBezTo>
                  <a:pt x="636" y="3110"/>
                  <a:pt x="672" y="3106"/>
                  <a:pt x="704" y="3113"/>
                </a:cubicBezTo>
                <a:cubicBezTo>
                  <a:pt x="731" y="3105"/>
                  <a:pt x="794" y="3092"/>
                  <a:pt x="821" y="3071"/>
                </a:cubicBezTo>
                <a:cubicBezTo>
                  <a:pt x="912" y="3000"/>
                  <a:pt x="833" y="3026"/>
                  <a:pt x="917" y="3007"/>
                </a:cubicBezTo>
                <a:cubicBezTo>
                  <a:pt x="944" y="2928"/>
                  <a:pt x="902" y="3021"/>
                  <a:pt x="970" y="2964"/>
                </a:cubicBezTo>
                <a:cubicBezTo>
                  <a:pt x="982" y="2954"/>
                  <a:pt x="985" y="2935"/>
                  <a:pt x="992" y="2921"/>
                </a:cubicBezTo>
                <a:cubicBezTo>
                  <a:pt x="1002" y="2827"/>
                  <a:pt x="1014" y="2722"/>
                  <a:pt x="1045" y="2633"/>
                </a:cubicBezTo>
                <a:cubicBezTo>
                  <a:pt x="1059" y="2538"/>
                  <a:pt x="1096" y="2486"/>
                  <a:pt x="1152" y="2409"/>
                </a:cubicBezTo>
                <a:cubicBezTo>
                  <a:pt x="1168" y="2361"/>
                  <a:pt x="1177" y="2307"/>
                  <a:pt x="1194" y="2260"/>
                </a:cubicBezTo>
                <a:cubicBezTo>
                  <a:pt x="1206" y="2227"/>
                  <a:pt x="1224" y="2197"/>
                  <a:pt x="1237" y="2164"/>
                </a:cubicBezTo>
                <a:cubicBezTo>
                  <a:pt x="1220" y="1980"/>
                  <a:pt x="1191" y="1871"/>
                  <a:pt x="1162" y="1695"/>
                </a:cubicBezTo>
                <a:cubicBezTo>
                  <a:pt x="1145" y="1593"/>
                  <a:pt x="1146" y="1494"/>
                  <a:pt x="1109" y="1396"/>
                </a:cubicBezTo>
                <a:cubicBezTo>
                  <a:pt x="1063" y="1275"/>
                  <a:pt x="980" y="1169"/>
                  <a:pt x="906" y="1065"/>
                </a:cubicBezTo>
                <a:cubicBezTo>
                  <a:pt x="888" y="1040"/>
                  <a:pt x="853" y="991"/>
                  <a:pt x="853" y="991"/>
                </a:cubicBezTo>
                <a:cubicBezTo>
                  <a:pt x="867" y="923"/>
                  <a:pt x="891" y="869"/>
                  <a:pt x="949" y="831"/>
                </a:cubicBezTo>
                <a:cubicBezTo>
                  <a:pt x="953" y="820"/>
                  <a:pt x="955" y="809"/>
                  <a:pt x="960" y="799"/>
                </a:cubicBezTo>
                <a:cubicBezTo>
                  <a:pt x="966" y="788"/>
                  <a:pt x="976" y="779"/>
                  <a:pt x="981" y="767"/>
                </a:cubicBezTo>
                <a:cubicBezTo>
                  <a:pt x="995" y="736"/>
                  <a:pt x="1004" y="694"/>
                  <a:pt x="1013" y="660"/>
                </a:cubicBezTo>
                <a:cubicBezTo>
                  <a:pt x="1001" y="586"/>
                  <a:pt x="1000" y="515"/>
                  <a:pt x="949" y="457"/>
                </a:cubicBezTo>
                <a:cubicBezTo>
                  <a:pt x="929" y="434"/>
                  <a:pt x="906" y="414"/>
                  <a:pt x="885" y="393"/>
                </a:cubicBezTo>
                <a:cubicBezTo>
                  <a:pt x="874" y="382"/>
                  <a:pt x="853" y="361"/>
                  <a:pt x="853" y="361"/>
                </a:cubicBezTo>
                <a:cubicBezTo>
                  <a:pt x="849" y="343"/>
                  <a:pt x="844" y="326"/>
                  <a:pt x="842" y="308"/>
                </a:cubicBezTo>
                <a:cubicBezTo>
                  <a:pt x="837" y="251"/>
                  <a:pt x="844" y="193"/>
                  <a:pt x="832" y="137"/>
                </a:cubicBezTo>
                <a:cubicBezTo>
                  <a:pt x="829" y="121"/>
                  <a:pt x="781" y="92"/>
                  <a:pt x="768" y="84"/>
                </a:cubicBezTo>
                <a:cubicBezTo>
                  <a:pt x="618" y="89"/>
                  <a:pt x="417" y="0"/>
                  <a:pt x="362" y="159"/>
                </a:cubicBezTo>
                <a:cubicBezTo>
                  <a:pt x="354" y="210"/>
                  <a:pt x="356" y="240"/>
                  <a:pt x="320" y="276"/>
                </a:cubicBezTo>
                <a:close/>
              </a:path>
            </a:pathLst>
          </a:custGeom>
          <a:solidFill>
            <a:srgbClr val="92D050"/>
          </a:solidFill>
          <a:ln w="12700" cap="sq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pt-BR" sz="2400" b="1" dirty="0">
              <a:latin typeface="+mn-lt"/>
            </a:endParaRPr>
          </a:p>
        </p:txBody>
      </p:sp>
      <p:sp>
        <p:nvSpPr>
          <p:cNvPr id="87046" name="Text Box 6"/>
          <p:cNvSpPr txBox="1">
            <a:spLocks noChangeArrowheads="1"/>
          </p:cNvSpPr>
          <p:nvPr/>
        </p:nvSpPr>
        <p:spPr bwMode="auto">
          <a:xfrm>
            <a:off x="7303621" y="1983442"/>
            <a:ext cx="798617" cy="40011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LUIZA</a:t>
            </a:r>
          </a:p>
        </p:txBody>
      </p:sp>
      <p:sp>
        <p:nvSpPr>
          <p:cNvPr id="87047" name="Text Box 7"/>
          <p:cNvSpPr txBox="1">
            <a:spLocks noChangeArrowheads="1"/>
          </p:cNvSpPr>
          <p:nvPr/>
        </p:nvSpPr>
        <p:spPr bwMode="auto">
          <a:xfrm>
            <a:off x="7303621" y="3460790"/>
            <a:ext cx="933269" cy="40011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MARIA</a:t>
            </a:r>
          </a:p>
        </p:txBody>
      </p:sp>
      <p:sp>
        <p:nvSpPr>
          <p:cNvPr id="87048" name="Text Box 8"/>
          <p:cNvSpPr txBox="1">
            <a:spLocks noChangeArrowheads="1"/>
          </p:cNvSpPr>
          <p:nvPr/>
        </p:nvSpPr>
        <p:spPr bwMode="auto">
          <a:xfrm>
            <a:off x="7374292" y="5864786"/>
            <a:ext cx="1020151" cy="40011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CARLOS</a:t>
            </a:r>
          </a:p>
        </p:txBody>
      </p:sp>
      <p:sp>
        <p:nvSpPr>
          <p:cNvPr id="87044" name="Freeform 4"/>
          <p:cNvSpPr>
            <a:spLocks noChangeAspect="1"/>
          </p:cNvSpPr>
          <p:nvPr/>
        </p:nvSpPr>
        <p:spPr bwMode="auto">
          <a:xfrm>
            <a:off x="323529" y="463690"/>
            <a:ext cx="2592000" cy="6394310"/>
          </a:xfrm>
          <a:custGeom>
            <a:avLst/>
            <a:gdLst>
              <a:gd name="T0" fmla="*/ 641 w 1648"/>
              <a:gd name="T1" fmla="*/ 0 h 4037"/>
              <a:gd name="T2" fmla="*/ 961 w 1648"/>
              <a:gd name="T3" fmla="*/ 276 h 4037"/>
              <a:gd name="T4" fmla="*/ 886 w 1648"/>
              <a:gd name="T5" fmla="*/ 531 h 4037"/>
              <a:gd name="T6" fmla="*/ 1042 w 1648"/>
              <a:gd name="T7" fmla="*/ 749 h 4037"/>
              <a:gd name="T8" fmla="*/ 1266 w 1648"/>
              <a:gd name="T9" fmla="*/ 969 h 4037"/>
              <a:gd name="T10" fmla="*/ 1335 w 1648"/>
              <a:gd name="T11" fmla="*/ 1085 h 4037"/>
              <a:gd name="T12" fmla="*/ 1461 w 1648"/>
              <a:gd name="T13" fmla="*/ 1269 h 4037"/>
              <a:gd name="T14" fmla="*/ 1569 w 1648"/>
              <a:gd name="T15" fmla="*/ 1545 h 4037"/>
              <a:gd name="T16" fmla="*/ 1618 w 1648"/>
              <a:gd name="T17" fmla="*/ 1718 h 4037"/>
              <a:gd name="T18" fmla="*/ 1608 w 1648"/>
              <a:gd name="T19" fmla="*/ 2434 h 4037"/>
              <a:gd name="T20" fmla="*/ 1599 w 1648"/>
              <a:gd name="T21" fmla="*/ 3518 h 4037"/>
              <a:gd name="T22" fmla="*/ 1569 w 1648"/>
              <a:gd name="T23" fmla="*/ 3553 h 4037"/>
              <a:gd name="T24" fmla="*/ 1530 w 1648"/>
              <a:gd name="T25" fmla="*/ 3622 h 4037"/>
              <a:gd name="T26" fmla="*/ 1481 w 1648"/>
              <a:gd name="T27" fmla="*/ 3737 h 4037"/>
              <a:gd name="T28" fmla="*/ 1413 w 1648"/>
              <a:gd name="T29" fmla="*/ 3807 h 4037"/>
              <a:gd name="T30" fmla="*/ 1296 w 1648"/>
              <a:gd name="T31" fmla="*/ 3992 h 4037"/>
              <a:gd name="T32" fmla="*/ 1189 w 1648"/>
              <a:gd name="T33" fmla="*/ 4037 h 4037"/>
              <a:gd name="T34" fmla="*/ 1091 w 1648"/>
              <a:gd name="T35" fmla="*/ 4014 h 4037"/>
              <a:gd name="T36" fmla="*/ 720 w 1648"/>
              <a:gd name="T37" fmla="*/ 3819 h 4037"/>
              <a:gd name="T38" fmla="*/ 583 w 1648"/>
              <a:gd name="T39" fmla="*/ 3276 h 4037"/>
              <a:gd name="T40" fmla="*/ 457 w 1648"/>
              <a:gd name="T41" fmla="*/ 2642 h 4037"/>
              <a:gd name="T42" fmla="*/ 436 w 1648"/>
              <a:gd name="T43" fmla="*/ 2514 h 4037"/>
              <a:gd name="T44" fmla="*/ 378 w 1648"/>
              <a:gd name="T45" fmla="*/ 2341 h 4037"/>
              <a:gd name="T46" fmla="*/ 369 w 1648"/>
              <a:gd name="T47" fmla="*/ 1580 h 4037"/>
              <a:gd name="T48" fmla="*/ 329 w 1648"/>
              <a:gd name="T49" fmla="*/ 1511 h 4037"/>
              <a:gd name="T50" fmla="*/ 329 w 1648"/>
              <a:gd name="T51" fmla="*/ 1188 h 4037"/>
              <a:gd name="T52" fmla="*/ 495 w 1648"/>
              <a:gd name="T53" fmla="*/ 900 h 4037"/>
              <a:gd name="T54" fmla="*/ 310 w 1648"/>
              <a:gd name="T55" fmla="*/ 745 h 4037"/>
              <a:gd name="T56" fmla="*/ 267 w 1648"/>
              <a:gd name="T57" fmla="*/ 446 h 4037"/>
              <a:gd name="T58" fmla="*/ 427 w 1648"/>
              <a:gd name="T59" fmla="*/ 381 h 4037"/>
              <a:gd name="T60" fmla="*/ 378 w 1648"/>
              <a:gd name="T61" fmla="*/ 277 h 4037"/>
              <a:gd name="T62" fmla="*/ 486 w 1648"/>
              <a:gd name="T63" fmla="*/ 92 h 4037"/>
              <a:gd name="T64" fmla="*/ 505 w 1648"/>
              <a:gd name="T65" fmla="*/ 57 h 4037"/>
              <a:gd name="T66" fmla="*/ 641 w 1648"/>
              <a:gd name="T67" fmla="*/ 0 h 4037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648"/>
              <a:gd name="T103" fmla="*/ 0 h 4037"/>
              <a:gd name="T104" fmla="*/ 1648 w 1648"/>
              <a:gd name="T105" fmla="*/ 4037 h 4037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648" h="4037">
                <a:moveTo>
                  <a:pt x="641" y="0"/>
                </a:moveTo>
                <a:cubicBezTo>
                  <a:pt x="875" y="137"/>
                  <a:pt x="893" y="152"/>
                  <a:pt x="961" y="276"/>
                </a:cubicBezTo>
                <a:cubicBezTo>
                  <a:pt x="995" y="339"/>
                  <a:pt x="845" y="472"/>
                  <a:pt x="886" y="531"/>
                </a:cubicBezTo>
                <a:cubicBezTo>
                  <a:pt x="939" y="606"/>
                  <a:pt x="979" y="683"/>
                  <a:pt x="1042" y="749"/>
                </a:cubicBezTo>
                <a:cubicBezTo>
                  <a:pt x="1115" y="825"/>
                  <a:pt x="1198" y="888"/>
                  <a:pt x="1266" y="969"/>
                </a:cubicBezTo>
                <a:cubicBezTo>
                  <a:pt x="1327" y="1040"/>
                  <a:pt x="1287" y="1009"/>
                  <a:pt x="1335" y="1085"/>
                </a:cubicBezTo>
                <a:cubicBezTo>
                  <a:pt x="1374" y="1147"/>
                  <a:pt x="1424" y="1205"/>
                  <a:pt x="1461" y="1269"/>
                </a:cubicBezTo>
                <a:cubicBezTo>
                  <a:pt x="1509" y="1350"/>
                  <a:pt x="1532" y="1457"/>
                  <a:pt x="1569" y="1545"/>
                </a:cubicBezTo>
                <a:cubicBezTo>
                  <a:pt x="1583" y="1610"/>
                  <a:pt x="1600" y="1658"/>
                  <a:pt x="1618" y="1718"/>
                </a:cubicBezTo>
                <a:cubicBezTo>
                  <a:pt x="1627" y="1954"/>
                  <a:pt x="1648" y="2201"/>
                  <a:pt x="1608" y="2434"/>
                </a:cubicBezTo>
                <a:cubicBezTo>
                  <a:pt x="1614" y="2797"/>
                  <a:pt x="1631" y="3156"/>
                  <a:pt x="1599" y="3518"/>
                </a:cubicBezTo>
                <a:cubicBezTo>
                  <a:pt x="1597" y="3534"/>
                  <a:pt x="1579" y="3541"/>
                  <a:pt x="1569" y="3553"/>
                </a:cubicBezTo>
                <a:cubicBezTo>
                  <a:pt x="1546" y="3635"/>
                  <a:pt x="1579" y="3535"/>
                  <a:pt x="1530" y="3622"/>
                </a:cubicBezTo>
                <a:cubicBezTo>
                  <a:pt x="1511" y="3655"/>
                  <a:pt x="1502" y="3703"/>
                  <a:pt x="1481" y="3737"/>
                </a:cubicBezTo>
                <a:cubicBezTo>
                  <a:pt x="1466" y="3763"/>
                  <a:pt x="1433" y="3788"/>
                  <a:pt x="1413" y="3807"/>
                </a:cubicBezTo>
                <a:cubicBezTo>
                  <a:pt x="1379" y="3866"/>
                  <a:pt x="1344" y="3945"/>
                  <a:pt x="1296" y="3992"/>
                </a:cubicBezTo>
                <a:cubicBezTo>
                  <a:pt x="1266" y="4020"/>
                  <a:pt x="1189" y="4037"/>
                  <a:pt x="1189" y="4037"/>
                </a:cubicBezTo>
                <a:cubicBezTo>
                  <a:pt x="1156" y="4029"/>
                  <a:pt x="1123" y="4024"/>
                  <a:pt x="1091" y="4014"/>
                </a:cubicBezTo>
                <a:cubicBezTo>
                  <a:pt x="961" y="3974"/>
                  <a:pt x="852" y="3855"/>
                  <a:pt x="720" y="3819"/>
                </a:cubicBezTo>
                <a:cubicBezTo>
                  <a:pt x="617" y="3696"/>
                  <a:pt x="611" y="3441"/>
                  <a:pt x="583" y="3276"/>
                </a:cubicBezTo>
                <a:cubicBezTo>
                  <a:pt x="457" y="2537"/>
                  <a:pt x="554" y="3131"/>
                  <a:pt x="457" y="2642"/>
                </a:cubicBezTo>
                <a:cubicBezTo>
                  <a:pt x="448" y="2600"/>
                  <a:pt x="447" y="2555"/>
                  <a:pt x="436" y="2514"/>
                </a:cubicBezTo>
                <a:cubicBezTo>
                  <a:pt x="419" y="2451"/>
                  <a:pt x="392" y="2406"/>
                  <a:pt x="378" y="2341"/>
                </a:cubicBezTo>
                <a:cubicBezTo>
                  <a:pt x="375" y="2087"/>
                  <a:pt x="375" y="1834"/>
                  <a:pt x="369" y="1580"/>
                </a:cubicBezTo>
                <a:cubicBezTo>
                  <a:pt x="368" y="1530"/>
                  <a:pt x="359" y="1535"/>
                  <a:pt x="329" y="1511"/>
                </a:cubicBezTo>
                <a:cubicBezTo>
                  <a:pt x="306" y="1406"/>
                  <a:pt x="301" y="1294"/>
                  <a:pt x="329" y="1188"/>
                </a:cubicBezTo>
                <a:cubicBezTo>
                  <a:pt x="351" y="1106"/>
                  <a:pt x="451" y="978"/>
                  <a:pt x="495" y="900"/>
                </a:cubicBezTo>
                <a:cubicBezTo>
                  <a:pt x="501" y="819"/>
                  <a:pt x="75" y="885"/>
                  <a:pt x="310" y="745"/>
                </a:cubicBezTo>
                <a:cubicBezTo>
                  <a:pt x="0" y="768"/>
                  <a:pt x="29" y="639"/>
                  <a:pt x="267" y="446"/>
                </a:cubicBezTo>
                <a:cubicBezTo>
                  <a:pt x="29" y="436"/>
                  <a:pt x="453" y="388"/>
                  <a:pt x="427" y="381"/>
                </a:cubicBezTo>
                <a:cubicBezTo>
                  <a:pt x="382" y="302"/>
                  <a:pt x="395" y="337"/>
                  <a:pt x="378" y="277"/>
                </a:cubicBezTo>
                <a:cubicBezTo>
                  <a:pt x="396" y="192"/>
                  <a:pt x="435" y="152"/>
                  <a:pt x="486" y="92"/>
                </a:cubicBezTo>
                <a:cubicBezTo>
                  <a:pt x="494" y="82"/>
                  <a:pt x="496" y="66"/>
                  <a:pt x="505" y="57"/>
                </a:cubicBezTo>
                <a:cubicBezTo>
                  <a:pt x="530" y="34"/>
                  <a:pt x="635" y="2"/>
                  <a:pt x="641" y="0"/>
                </a:cubicBezTo>
                <a:close/>
              </a:path>
            </a:pathLst>
          </a:custGeom>
          <a:solidFill>
            <a:srgbClr val="92D050"/>
          </a:solidFill>
          <a:ln w="12700" cap="sq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pt-BR" dirty="0"/>
          </a:p>
        </p:txBody>
      </p:sp>
      <p:sp>
        <p:nvSpPr>
          <p:cNvPr id="87049" name="Text Box 9"/>
          <p:cNvSpPr txBox="1">
            <a:spLocks noChangeArrowheads="1"/>
          </p:cNvSpPr>
          <p:nvPr/>
        </p:nvSpPr>
        <p:spPr bwMode="auto">
          <a:xfrm>
            <a:off x="755576" y="1196014"/>
            <a:ext cx="645048" cy="40011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OTO</a:t>
            </a:r>
          </a:p>
        </p:txBody>
      </p:sp>
      <p:sp>
        <p:nvSpPr>
          <p:cNvPr id="87050" name="Text Box 10"/>
          <p:cNvSpPr txBox="1">
            <a:spLocks noChangeArrowheads="1"/>
          </p:cNvSpPr>
          <p:nvPr/>
        </p:nvSpPr>
        <p:spPr bwMode="auto">
          <a:xfrm>
            <a:off x="1547666" y="5661250"/>
            <a:ext cx="638316" cy="40011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EDU</a:t>
            </a:r>
          </a:p>
        </p:txBody>
      </p:sp>
      <p:sp>
        <p:nvSpPr>
          <p:cNvPr id="2" name="Retângulo de cantos arredondados 1"/>
          <p:cNvSpPr/>
          <p:nvPr/>
        </p:nvSpPr>
        <p:spPr>
          <a:xfrm>
            <a:off x="2915816" y="1412776"/>
            <a:ext cx="3856680" cy="4680520"/>
          </a:xfrm>
          <a:prstGeom prst="roundRect">
            <a:avLst/>
          </a:prstGeom>
          <a:solidFill>
            <a:srgbClr val="D9D9D9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/>
          <p:cNvSpPr txBox="1"/>
          <p:nvPr/>
        </p:nvSpPr>
        <p:spPr>
          <a:xfrm>
            <a:off x="2971948" y="2061483"/>
            <a:ext cx="374441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pt-BR" sz="2200" dirty="0" smtClean="0"/>
              <a:t>1 – Mais simpático (qualidade)</a:t>
            </a:r>
          </a:p>
          <a:p>
            <a:pPr>
              <a:lnSpc>
                <a:spcPct val="200000"/>
              </a:lnSpc>
            </a:pPr>
            <a:r>
              <a:rPr lang="pt-BR" sz="2200" dirty="0" smtClean="0"/>
              <a:t>2 – Simpático (qualidade)</a:t>
            </a:r>
          </a:p>
          <a:p>
            <a:pPr>
              <a:lnSpc>
                <a:spcPct val="200000"/>
              </a:lnSpc>
            </a:pPr>
            <a:r>
              <a:rPr lang="pt-BR" sz="2200" dirty="0" smtClean="0"/>
              <a:t>3 – Neutro/indiferente</a:t>
            </a:r>
          </a:p>
          <a:p>
            <a:pPr>
              <a:lnSpc>
                <a:spcPct val="200000"/>
              </a:lnSpc>
            </a:pPr>
            <a:r>
              <a:rPr lang="pt-BR" sz="2200" dirty="0" smtClean="0"/>
              <a:t>4 – Menos simpático (defeito)</a:t>
            </a:r>
          </a:p>
          <a:p>
            <a:pPr>
              <a:lnSpc>
                <a:spcPct val="200000"/>
              </a:lnSpc>
            </a:pPr>
            <a:r>
              <a:rPr lang="pt-BR" sz="2200" dirty="0" smtClean="0"/>
              <a:t>5 – Não gostou (defeito)</a:t>
            </a:r>
            <a:endParaRPr lang="pt-BR" sz="2200" dirty="0"/>
          </a:p>
        </p:txBody>
      </p:sp>
    </p:spTree>
    <p:extLst>
      <p:ext uri="{BB962C8B-B14F-4D97-AF65-F5344CB8AC3E}">
        <p14:creationId xmlns:p14="http://schemas.microsoft.com/office/powerpoint/2010/main" val="30272741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6" grpId="0"/>
      <p:bldP spid="87047" grpId="0"/>
      <p:bldP spid="87048" grpId="0"/>
      <p:bldP spid="87049" grpId="0"/>
      <p:bldP spid="8705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Diagrama 10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193929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Diagrama 8"/>
          <p:cNvGraphicFramePr/>
          <p:nvPr/>
        </p:nvGraphicFramePr>
        <p:xfrm>
          <a:off x="287524" y="368660"/>
          <a:ext cx="8568952" cy="6120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011086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ângulo 16"/>
          <p:cNvSpPr/>
          <p:nvPr/>
        </p:nvSpPr>
        <p:spPr>
          <a:xfrm>
            <a:off x="2493165" y="980728"/>
            <a:ext cx="115525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 smtClean="0">
                <a:solidFill>
                  <a:srgbClr val="00B050"/>
                </a:solidFill>
                <a:latin typeface="+mn-lt"/>
              </a:rPr>
              <a:t>SELETIVA</a:t>
            </a:r>
            <a:endParaRPr lang="pt-BR" sz="2000" b="1" dirty="0">
              <a:solidFill>
                <a:srgbClr val="00B050"/>
              </a:solidFill>
              <a:latin typeface="+mn-lt"/>
            </a:endParaRPr>
          </a:p>
        </p:txBody>
      </p:sp>
      <p:sp>
        <p:nvSpPr>
          <p:cNvPr id="18" name="Retângulo 17"/>
          <p:cNvSpPr/>
          <p:nvPr/>
        </p:nvSpPr>
        <p:spPr>
          <a:xfrm>
            <a:off x="5915107" y="980728"/>
            <a:ext cx="1201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 smtClean="0">
                <a:solidFill>
                  <a:srgbClr val="0070C0"/>
                </a:solidFill>
                <a:latin typeface="+mn-lt"/>
              </a:rPr>
              <a:t>OBJETIVA</a:t>
            </a:r>
            <a:endParaRPr lang="pt-BR" sz="20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19" name="Retângulo 18"/>
          <p:cNvSpPr/>
          <p:nvPr/>
        </p:nvSpPr>
        <p:spPr>
          <a:xfrm>
            <a:off x="2832585" y="1538780"/>
            <a:ext cx="4764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 smtClean="0">
                <a:solidFill>
                  <a:srgbClr val="FF0000"/>
                </a:solidFill>
                <a:latin typeface="+mn-lt"/>
              </a:rPr>
              <a:t>EU</a:t>
            </a:r>
            <a:endParaRPr lang="pt-BR" sz="20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1" name="Retângulo 20"/>
          <p:cNvSpPr/>
          <p:nvPr/>
        </p:nvSpPr>
        <p:spPr>
          <a:xfrm>
            <a:off x="1574375" y="2276872"/>
            <a:ext cx="2992833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pt-BR" sz="2000" dirty="0" smtClean="0">
                <a:latin typeface="+mn-lt"/>
              </a:rPr>
              <a:t>Preconceitos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pt-BR" sz="2000" dirty="0" smtClean="0">
                <a:latin typeface="+mn-lt"/>
              </a:rPr>
              <a:t>Experiências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pt-BR" sz="2000" dirty="0" smtClean="0">
                <a:latin typeface="+mn-lt"/>
              </a:rPr>
              <a:t>Valores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pt-BR" sz="2000" dirty="0" smtClean="0">
                <a:latin typeface="+mn-lt"/>
              </a:rPr>
              <a:t>Pressupostos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pt-BR" sz="2000" dirty="0" smtClean="0">
                <a:latin typeface="+mn-lt"/>
              </a:rPr>
              <a:t>Metas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pt-BR" sz="2000" dirty="0" smtClean="0">
                <a:latin typeface="+mn-lt"/>
              </a:rPr>
              <a:t>Necessidades individuais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dirty="0" err="1" smtClean="0">
                <a:latin typeface="+mn-lt"/>
              </a:rPr>
              <a:t>Temores</a:t>
            </a:r>
            <a:endParaRPr lang="pt-BR" sz="2000" dirty="0">
              <a:latin typeface="+mn-lt"/>
            </a:endParaRPr>
          </a:p>
        </p:txBody>
      </p:sp>
      <p:sp>
        <p:nvSpPr>
          <p:cNvPr id="22" name="Chave esquerda 21"/>
          <p:cNvSpPr/>
          <p:nvPr/>
        </p:nvSpPr>
        <p:spPr>
          <a:xfrm rot="16200000">
            <a:off x="2980791" y="800764"/>
            <a:ext cx="180000" cy="1188000"/>
          </a:xfrm>
          <a:prstGeom prst="leftBrace">
            <a:avLst>
              <a:gd name="adj1" fmla="val 8333"/>
              <a:gd name="adj2" fmla="val 48851"/>
            </a:avLst>
          </a:prstGeom>
          <a:ln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sz="2000" dirty="0"/>
          </a:p>
        </p:txBody>
      </p:sp>
      <p:grpSp>
        <p:nvGrpSpPr>
          <p:cNvPr id="2" name="Grupo 12"/>
          <p:cNvGrpSpPr/>
          <p:nvPr/>
        </p:nvGrpSpPr>
        <p:grpSpPr>
          <a:xfrm>
            <a:off x="1234587" y="5517232"/>
            <a:ext cx="3672408" cy="616135"/>
            <a:chOff x="683568" y="5477161"/>
            <a:chExt cx="3672408" cy="616135"/>
          </a:xfrm>
        </p:grpSpPr>
        <p:sp>
          <p:nvSpPr>
            <p:cNvPr id="59411" name="Text Box 19"/>
            <p:cNvSpPr txBox="1">
              <a:spLocks noChangeArrowheads="1"/>
            </p:cNvSpPr>
            <p:nvPr/>
          </p:nvSpPr>
          <p:spPr bwMode="auto">
            <a:xfrm>
              <a:off x="683568" y="5693186"/>
              <a:ext cx="3672408" cy="400110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pt-BR" sz="2000" b="1" dirty="0">
                  <a:latin typeface="+mn-lt"/>
                </a:rPr>
                <a:t>Predisposição centrada no “</a:t>
              </a:r>
              <a:r>
                <a:rPr lang="pt-BR" sz="2000" b="1" dirty="0">
                  <a:solidFill>
                    <a:srgbClr val="FF0000"/>
                  </a:solidFill>
                  <a:latin typeface="+mn-lt"/>
                </a:rPr>
                <a:t>EU</a:t>
              </a:r>
              <a:r>
                <a:rPr lang="pt-BR" sz="2000" b="1" dirty="0" smtClean="0">
                  <a:latin typeface="+mn-lt"/>
                </a:rPr>
                <a:t>”</a:t>
              </a:r>
              <a:endParaRPr lang="pt-BR" sz="2000" b="1" dirty="0">
                <a:latin typeface="+mn-lt"/>
              </a:endParaRPr>
            </a:p>
          </p:txBody>
        </p:sp>
        <p:sp>
          <p:nvSpPr>
            <p:cNvPr id="23" name="Chave esquerda 22"/>
            <p:cNvSpPr/>
            <p:nvPr/>
          </p:nvSpPr>
          <p:spPr>
            <a:xfrm rot="16200000">
              <a:off x="2429772" y="3947162"/>
              <a:ext cx="180001" cy="3240000"/>
            </a:xfrm>
            <a:prstGeom prst="leftBrace">
              <a:avLst>
                <a:gd name="adj1" fmla="val 8333"/>
                <a:gd name="adj2" fmla="val 48851"/>
              </a:avLst>
            </a:prstGeom>
            <a:ln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BR" sz="2000" dirty="0"/>
            </a:p>
          </p:txBody>
        </p:sp>
      </p:grpSp>
      <p:sp>
        <p:nvSpPr>
          <p:cNvPr id="20" name="Retângulo 19"/>
          <p:cNvSpPr/>
          <p:nvPr/>
        </p:nvSpPr>
        <p:spPr>
          <a:xfrm>
            <a:off x="5699083" y="1538780"/>
            <a:ext cx="175323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2000" b="1" dirty="0" smtClean="0">
                <a:latin typeface="+mn-lt"/>
              </a:rPr>
              <a:t>Entendimento </a:t>
            </a:r>
          </a:p>
          <a:p>
            <a:pPr algn="ctr"/>
            <a:r>
              <a:rPr lang="pt-BR" sz="2000" b="1" dirty="0" smtClean="0">
                <a:latin typeface="+mn-lt"/>
              </a:rPr>
              <a:t>baseado </a:t>
            </a:r>
          </a:p>
          <a:p>
            <a:pPr algn="ctr"/>
            <a:r>
              <a:rPr lang="pt-BR" sz="2000" b="1" dirty="0" smtClean="0">
                <a:latin typeface="+mn-lt"/>
              </a:rPr>
              <a:t>na </a:t>
            </a:r>
            <a:r>
              <a:rPr lang="pt-BR" sz="2000" b="1" dirty="0" smtClean="0">
                <a:solidFill>
                  <a:srgbClr val="0070C0"/>
                </a:solidFill>
                <a:latin typeface="+mn-lt"/>
              </a:rPr>
              <a:t>realidade</a:t>
            </a:r>
            <a:endParaRPr lang="pt-BR" sz="20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24" name="Chave esquerda 23"/>
          <p:cNvSpPr/>
          <p:nvPr/>
        </p:nvSpPr>
        <p:spPr>
          <a:xfrm rot="16200000">
            <a:off x="6519512" y="602676"/>
            <a:ext cx="180000" cy="1584176"/>
          </a:xfrm>
          <a:prstGeom prst="leftBrace">
            <a:avLst>
              <a:gd name="adj1" fmla="val 8333"/>
              <a:gd name="adj2" fmla="val 48851"/>
            </a:avLst>
          </a:prstGeom>
          <a:ln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16376751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2" grpId="0" animBg="1"/>
      <p:bldP spid="20" grpId="0"/>
      <p:bldP spid="2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4"/>
          <p:cNvGrpSpPr/>
          <p:nvPr/>
        </p:nvGrpSpPr>
        <p:grpSpPr>
          <a:xfrm>
            <a:off x="1475656" y="1845224"/>
            <a:ext cx="6192688" cy="3600000"/>
            <a:chOff x="1619672" y="1490297"/>
            <a:chExt cx="6192688" cy="3600000"/>
          </a:xfrm>
        </p:grpSpPr>
        <p:sp>
          <p:nvSpPr>
            <p:cNvPr id="14338" name="Text Box 11"/>
            <p:cNvSpPr txBox="1">
              <a:spLocks noChangeArrowheads="1"/>
            </p:cNvSpPr>
            <p:nvPr/>
          </p:nvSpPr>
          <p:spPr bwMode="auto">
            <a:xfrm>
              <a:off x="1619672" y="2628578"/>
              <a:ext cx="1547664" cy="1323439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sz="2000" b="1" dirty="0">
                  <a:latin typeface="+mn-lt"/>
                </a:rPr>
                <a:t>PERCEPÇÃO</a:t>
              </a:r>
            </a:p>
            <a:p>
              <a:pPr algn="ctr">
                <a:spcBef>
                  <a:spcPct val="50000"/>
                </a:spcBef>
              </a:pPr>
              <a:r>
                <a:rPr lang="pt-BR" sz="2000" b="1" dirty="0">
                  <a:solidFill>
                    <a:srgbClr val="00B050"/>
                  </a:solidFill>
                  <a:latin typeface="+mn-lt"/>
                </a:rPr>
                <a:t>SELETIVA</a:t>
              </a:r>
            </a:p>
            <a:p>
              <a:pPr algn="ctr">
                <a:spcBef>
                  <a:spcPct val="50000"/>
                </a:spcBef>
              </a:pPr>
              <a:r>
                <a:rPr lang="pt-BR" sz="2000" b="1" dirty="0">
                  <a:latin typeface="+mn-lt"/>
                </a:rPr>
                <a:t>“</a:t>
              </a:r>
              <a:r>
                <a:rPr lang="pt-BR" sz="2000" b="1" dirty="0">
                  <a:solidFill>
                    <a:srgbClr val="FF0000"/>
                  </a:solidFill>
                  <a:latin typeface="+mn-lt"/>
                </a:rPr>
                <a:t>EU</a:t>
              </a:r>
              <a:r>
                <a:rPr lang="pt-BR" sz="2000" b="1" dirty="0">
                  <a:latin typeface="+mn-lt"/>
                </a:rPr>
                <a:t>”</a:t>
              </a:r>
              <a:endParaRPr lang="pt-BR" sz="2000" dirty="0">
                <a:latin typeface="+mn-lt"/>
              </a:endParaRPr>
            </a:p>
          </p:txBody>
        </p:sp>
        <p:cxnSp>
          <p:nvCxnSpPr>
            <p:cNvPr id="14342" name="AutoShape 16"/>
            <p:cNvCxnSpPr>
              <a:cxnSpLocks noChangeShapeType="1"/>
              <a:stCxn id="14341" idx="1"/>
              <a:endCxn id="14341" idx="1"/>
            </p:cNvCxnSpPr>
            <p:nvPr/>
          </p:nvCxnSpPr>
          <p:spPr bwMode="auto">
            <a:xfrm rot="10800000">
              <a:off x="4211960" y="1814133"/>
              <a:ext cx="1588" cy="1588"/>
            </a:xfrm>
            <a:prstGeom prst="straightConnector1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</p:cxnSp>
        <p:sp>
          <p:nvSpPr>
            <p:cNvPr id="10" name="CaixaDeTexto 9"/>
            <p:cNvSpPr txBox="1"/>
            <p:nvPr/>
          </p:nvSpPr>
          <p:spPr>
            <a:xfrm>
              <a:off x="3347864" y="1490297"/>
              <a:ext cx="608394" cy="3600000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</p:spPr>
          <p:txBody>
            <a:bodyPr vert="wordArtVert" wrap="square" rtlCol="0">
              <a:spAutoFit/>
            </a:bodyPr>
            <a:lstStyle/>
            <a:p>
              <a:pPr algn="ctr"/>
              <a:r>
                <a:rPr lang="en-US" sz="2000" b="1" dirty="0" smtClean="0">
                  <a:latin typeface="+mn-lt"/>
                </a:rPr>
                <a:t>BARREIRA</a:t>
              </a:r>
              <a:endParaRPr lang="pt-BR" sz="2000" b="1" dirty="0">
                <a:latin typeface="+mn-lt"/>
              </a:endParaRPr>
            </a:p>
          </p:txBody>
        </p:sp>
        <p:grpSp>
          <p:nvGrpSpPr>
            <p:cNvPr id="3" name="Grupo 12"/>
            <p:cNvGrpSpPr/>
            <p:nvPr/>
          </p:nvGrpSpPr>
          <p:grpSpPr>
            <a:xfrm>
              <a:off x="4211960" y="1592796"/>
              <a:ext cx="3600400" cy="3395002"/>
              <a:chOff x="4211960" y="1700808"/>
              <a:chExt cx="3600400" cy="3395002"/>
            </a:xfrm>
          </p:grpSpPr>
          <p:sp>
            <p:nvSpPr>
              <p:cNvPr id="14341" name="AutoShape 14"/>
              <p:cNvSpPr>
                <a:spLocks noChangeArrowheads="1"/>
              </p:cNvSpPr>
              <p:nvPr/>
            </p:nvSpPr>
            <p:spPr bwMode="auto">
              <a:xfrm>
                <a:off x="4211960" y="1832145"/>
                <a:ext cx="1080000" cy="180000"/>
              </a:xfrm>
              <a:prstGeom prst="rightArrow">
                <a:avLst>
                  <a:gd name="adj1" fmla="val 50000"/>
                  <a:gd name="adj2" fmla="val 64286"/>
                </a:avLst>
              </a:prstGeom>
              <a:solidFill>
                <a:srgbClr val="92D050"/>
              </a:solidFill>
              <a:ln w="12700" cap="sq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 sz="2000"/>
              </a:p>
            </p:txBody>
          </p:sp>
          <p:sp>
            <p:nvSpPr>
              <p:cNvPr id="11" name="CaixaDeTexto 10"/>
              <p:cNvSpPr txBox="1"/>
              <p:nvPr/>
            </p:nvSpPr>
            <p:spPr>
              <a:xfrm>
                <a:off x="5472100" y="1700808"/>
                <a:ext cx="2340260" cy="442674"/>
              </a:xfrm>
              <a:prstGeom prst="roundRect">
                <a:avLst/>
              </a:prstGeom>
              <a:solidFill>
                <a:srgbClr val="92D05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 smtClean="0">
                    <a:latin typeface="+mn-lt"/>
                  </a:rPr>
                  <a:t>CRIATIVIDADE</a:t>
                </a:r>
                <a:endParaRPr lang="pt-BR" sz="2000" b="1" dirty="0">
                  <a:latin typeface="+mn-lt"/>
                </a:endParaRPr>
              </a:p>
            </p:txBody>
          </p:sp>
          <p:sp>
            <p:nvSpPr>
              <p:cNvPr id="12" name="CaixaDeTexto 11"/>
              <p:cNvSpPr txBox="1"/>
              <p:nvPr/>
            </p:nvSpPr>
            <p:spPr>
              <a:xfrm>
                <a:off x="5472230" y="4653136"/>
                <a:ext cx="2340000" cy="442674"/>
              </a:xfrm>
              <a:prstGeom prst="roundRect">
                <a:avLst/>
              </a:prstGeom>
              <a:solidFill>
                <a:srgbClr val="92D05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 smtClean="0">
                    <a:latin typeface="+mn-lt"/>
                  </a:rPr>
                  <a:t>IMPRODUTIVIDADE</a:t>
                </a:r>
                <a:endParaRPr lang="pt-BR" sz="2000" b="1" dirty="0">
                  <a:latin typeface="+mn-lt"/>
                </a:endParaRPr>
              </a:p>
            </p:txBody>
          </p:sp>
          <p:sp>
            <p:nvSpPr>
              <p:cNvPr id="14" name="AutoShape 14"/>
              <p:cNvSpPr>
                <a:spLocks noChangeArrowheads="1"/>
              </p:cNvSpPr>
              <p:nvPr/>
            </p:nvSpPr>
            <p:spPr bwMode="auto">
              <a:xfrm rot="5400000">
                <a:off x="5526230" y="3302872"/>
                <a:ext cx="2232000" cy="180000"/>
              </a:xfrm>
              <a:prstGeom prst="rightArrow">
                <a:avLst>
                  <a:gd name="adj1" fmla="val 50000"/>
                  <a:gd name="adj2" fmla="val 64286"/>
                </a:avLst>
              </a:prstGeom>
              <a:solidFill>
                <a:srgbClr val="92D050"/>
              </a:solidFill>
              <a:ln w="12700" cap="sq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 sz="2000"/>
              </a:p>
            </p:txBody>
          </p:sp>
        </p:grpSp>
      </p:grpSp>
      <p:sp>
        <p:nvSpPr>
          <p:cNvPr id="13" name="Text Box 14"/>
          <p:cNvSpPr txBox="1">
            <a:spLocks noChangeArrowheads="1"/>
          </p:cNvSpPr>
          <p:nvPr/>
        </p:nvSpPr>
        <p:spPr bwMode="auto">
          <a:xfrm>
            <a:off x="251520" y="260648"/>
            <a:ext cx="8640960" cy="70788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pt-BR" sz="4000" b="1" dirty="0">
                <a:latin typeface="+mn-lt"/>
              </a:rPr>
              <a:t>CICLO  DA  </a:t>
            </a:r>
            <a:r>
              <a:rPr lang="pt-BR" sz="4000" b="1" dirty="0" smtClean="0">
                <a:latin typeface="+mn-lt"/>
              </a:rPr>
              <a:t>IMPRODUTIVIDADE</a:t>
            </a:r>
            <a:endParaRPr lang="pt-B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370772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30" name="Text Box 14"/>
          <p:cNvSpPr txBox="1">
            <a:spLocks noChangeArrowheads="1"/>
          </p:cNvSpPr>
          <p:nvPr/>
        </p:nvSpPr>
        <p:spPr bwMode="auto">
          <a:xfrm>
            <a:off x="251520" y="260648"/>
            <a:ext cx="8640960" cy="70788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pt-BR" sz="4000" b="1" dirty="0">
                <a:latin typeface="+mn-lt"/>
              </a:rPr>
              <a:t>CICLO  DA  PRODUTIVIDADE</a:t>
            </a:r>
            <a:endParaRPr lang="pt-BR" dirty="0">
              <a:latin typeface="+mn-lt"/>
            </a:endParaRPr>
          </a:p>
        </p:txBody>
      </p:sp>
      <p:grpSp>
        <p:nvGrpSpPr>
          <p:cNvPr id="2" name="Grupo 7"/>
          <p:cNvGrpSpPr/>
          <p:nvPr/>
        </p:nvGrpSpPr>
        <p:grpSpPr>
          <a:xfrm>
            <a:off x="1151900" y="2204864"/>
            <a:ext cx="6444436" cy="3384376"/>
            <a:chOff x="1547664" y="2348880"/>
            <a:chExt cx="6444436" cy="3384376"/>
          </a:xfrm>
        </p:grpSpPr>
        <p:sp>
          <p:nvSpPr>
            <p:cNvPr id="15362" name="Text Box 2"/>
            <p:cNvSpPr txBox="1">
              <a:spLocks noChangeArrowheads="1"/>
            </p:cNvSpPr>
            <p:nvPr/>
          </p:nvSpPr>
          <p:spPr bwMode="auto">
            <a:xfrm>
              <a:off x="1547664" y="2348880"/>
              <a:ext cx="1656184" cy="1323439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sz="2000" b="1" dirty="0">
                  <a:latin typeface="+mn-lt"/>
                </a:rPr>
                <a:t>PERCEPÇÃO</a:t>
              </a:r>
            </a:p>
            <a:p>
              <a:pPr algn="ctr">
                <a:spcBef>
                  <a:spcPct val="50000"/>
                </a:spcBef>
              </a:pPr>
              <a:r>
                <a:rPr lang="pt-BR" sz="2000" b="1" dirty="0">
                  <a:solidFill>
                    <a:srgbClr val="0070C0"/>
                  </a:solidFill>
                  <a:latin typeface="+mn-lt"/>
                </a:rPr>
                <a:t>OBJETIVA</a:t>
              </a:r>
            </a:p>
            <a:p>
              <a:pPr algn="ctr">
                <a:spcBef>
                  <a:spcPct val="50000"/>
                </a:spcBef>
              </a:pPr>
              <a:r>
                <a:rPr lang="pt-BR" sz="2000" b="1" dirty="0">
                  <a:latin typeface="+mn-lt"/>
                </a:rPr>
                <a:t>“</a:t>
              </a:r>
              <a:r>
                <a:rPr lang="pt-BR" sz="2000" b="1" dirty="0">
                  <a:solidFill>
                    <a:srgbClr val="FF0000"/>
                  </a:solidFill>
                  <a:latin typeface="+mn-lt"/>
                </a:rPr>
                <a:t>OUTRO</a:t>
              </a:r>
              <a:r>
                <a:rPr lang="pt-BR" sz="2000" b="1" dirty="0">
                  <a:latin typeface="+mn-lt"/>
                </a:rPr>
                <a:t>”</a:t>
              </a:r>
              <a:endParaRPr lang="pt-BR" sz="2000" dirty="0">
                <a:latin typeface="+mn-lt"/>
              </a:endParaRPr>
            </a:p>
          </p:txBody>
        </p:sp>
        <p:sp>
          <p:nvSpPr>
            <p:cNvPr id="9" name="CaixaDeTexto 8"/>
            <p:cNvSpPr txBox="1"/>
            <p:nvPr/>
          </p:nvSpPr>
          <p:spPr>
            <a:xfrm>
              <a:off x="5472100" y="2810544"/>
              <a:ext cx="2520000" cy="400110"/>
            </a:xfrm>
            <a:prstGeom prst="rect">
              <a:avLst/>
            </a:prstGeom>
            <a:solidFill>
              <a:srgbClr val="92D05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latin typeface="+mn-lt"/>
                </a:rPr>
                <a:t>CRIATIVIDADE</a:t>
              </a:r>
              <a:endParaRPr lang="pt-BR" sz="2000" b="1" dirty="0">
                <a:latin typeface="+mn-lt"/>
              </a:endParaRPr>
            </a:p>
          </p:txBody>
        </p:sp>
        <p:sp>
          <p:nvSpPr>
            <p:cNvPr id="10" name="CaixaDeTexto 9"/>
            <p:cNvSpPr txBox="1"/>
            <p:nvPr/>
          </p:nvSpPr>
          <p:spPr>
            <a:xfrm>
              <a:off x="5472100" y="5333146"/>
              <a:ext cx="2520000" cy="400110"/>
            </a:xfrm>
            <a:prstGeom prst="rect">
              <a:avLst/>
            </a:prstGeom>
            <a:solidFill>
              <a:srgbClr val="92D05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latin typeface="+mn-lt"/>
                </a:rPr>
                <a:t>PRODUTIVIDADE</a:t>
              </a:r>
              <a:endParaRPr lang="pt-BR" sz="2000" b="1" dirty="0">
                <a:latin typeface="+mn-lt"/>
              </a:endParaRPr>
            </a:p>
          </p:txBody>
        </p:sp>
        <p:sp>
          <p:nvSpPr>
            <p:cNvPr id="11" name="AutoShape 14"/>
            <p:cNvSpPr>
              <a:spLocks noChangeArrowheads="1"/>
            </p:cNvSpPr>
            <p:nvPr/>
          </p:nvSpPr>
          <p:spPr bwMode="auto">
            <a:xfrm>
              <a:off x="3275856" y="2920599"/>
              <a:ext cx="1836056" cy="180000"/>
            </a:xfrm>
            <a:prstGeom prst="rightArrow">
              <a:avLst>
                <a:gd name="adj1" fmla="val 50000"/>
                <a:gd name="adj2" fmla="val 64286"/>
              </a:avLst>
            </a:prstGeom>
            <a:solidFill>
              <a:srgbClr val="92D050"/>
            </a:solidFill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 sz="2000"/>
            </a:p>
          </p:txBody>
        </p:sp>
        <p:sp>
          <p:nvSpPr>
            <p:cNvPr id="12" name="AutoShape 14"/>
            <p:cNvSpPr>
              <a:spLocks noChangeArrowheads="1"/>
            </p:cNvSpPr>
            <p:nvPr/>
          </p:nvSpPr>
          <p:spPr bwMode="auto">
            <a:xfrm rot="5400000">
              <a:off x="5814072" y="4149164"/>
              <a:ext cx="1836056" cy="180000"/>
            </a:xfrm>
            <a:prstGeom prst="rightArrow">
              <a:avLst>
                <a:gd name="adj1" fmla="val 50000"/>
                <a:gd name="adj2" fmla="val 64286"/>
              </a:avLst>
            </a:prstGeom>
            <a:solidFill>
              <a:srgbClr val="92D050"/>
            </a:solidFill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 sz="2000"/>
            </a:p>
          </p:txBody>
        </p:sp>
      </p:grpSp>
    </p:spTree>
    <p:extLst>
      <p:ext uri="{BB962C8B-B14F-4D97-AF65-F5344CB8AC3E}">
        <p14:creationId xmlns:p14="http://schemas.microsoft.com/office/powerpoint/2010/main" val="18241636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ext Box 2"/>
          <p:cNvSpPr txBox="1">
            <a:spLocks noChangeArrowheads="1"/>
          </p:cNvSpPr>
          <p:nvPr/>
        </p:nvSpPr>
        <p:spPr bwMode="auto">
          <a:xfrm>
            <a:off x="1153028" y="1644729"/>
            <a:ext cx="720000" cy="40011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pt-BR" sz="2000" b="1" dirty="0"/>
              <a:t>“EU”</a:t>
            </a:r>
            <a:endParaRPr lang="pt-BR" sz="2000" dirty="0"/>
          </a:p>
        </p:txBody>
      </p:sp>
      <p:sp>
        <p:nvSpPr>
          <p:cNvPr id="61445" name="AutoShape 5"/>
          <p:cNvSpPr>
            <a:spLocks noChangeArrowheads="1"/>
          </p:cNvSpPr>
          <p:nvPr/>
        </p:nvSpPr>
        <p:spPr bwMode="auto">
          <a:xfrm>
            <a:off x="3025236" y="3985835"/>
            <a:ext cx="1800000" cy="720000"/>
          </a:xfrm>
          <a:prstGeom prst="flowChartTerminator">
            <a:avLst/>
          </a:prstGeom>
          <a:solidFill>
            <a:srgbClr val="00B050"/>
          </a:solidFill>
          <a:ln w="12700" cap="sq">
            <a:noFill/>
            <a:miter lim="800000"/>
            <a:headEnd type="none" w="sm" len="sm"/>
            <a:tailEnd type="none" w="sm" len="sm"/>
          </a:ln>
          <a:effectLst>
            <a:outerShdw dist="45791" dir="2021404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pt-BR" sz="2000" b="1" dirty="0"/>
              <a:t>OUVIR</a:t>
            </a:r>
            <a:endParaRPr lang="pt-BR" sz="2000" dirty="0"/>
          </a:p>
        </p:txBody>
      </p:sp>
      <p:sp>
        <p:nvSpPr>
          <p:cNvPr id="61448" name="AutoShape 8"/>
          <p:cNvSpPr>
            <a:spLocks noChangeArrowheads="1"/>
          </p:cNvSpPr>
          <p:nvPr/>
        </p:nvSpPr>
        <p:spPr bwMode="auto">
          <a:xfrm>
            <a:off x="3025236" y="1484784"/>
            <a:ext cx="1800000" cy="720000"/>
          </a:xfrm>
          <a:prstGeom prst="flowChartTerminator">
            <a:avLst/>
          </a:prstGeom>
          <a:solidFill>
            <a:srgbClr val="00B050"/>
          </a:solidFill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pt-BR" sz="2000" b="1" dirty="0"/>
              <a:t>PERCEPÇÃO</a:t>
            </a:r>
            <a:endParaRPr lang="pt-BR" sz="2000" dirty="0"/>
          </a:p>
        </p:txBody>
      </p:sp>
      <p:sp>
        <p:nvSpPr>
          <p:cNvPr id="61452" name="Text Box 12"/>
          <p:cNvSpPr txBox="1">
            <a:spLocks noChangeArrowheads="1"/>
          </p:cNvSpPr>
          <p:nvPr/>
        </p:nvSpPr>
        <p:spPr bwMode="auto">
          <a:xfrm>
            <a:off x="5977564" y="1644729"/>
            <a:ext cx="1404966" cy="40011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pt-BR" sz="2000" b="1" dirty="0"/>
              <a:t>“OUTRO”</a:t>
            </a:r>
            <a:endParaRPr lang="pt-BR" sz="2000" dirty="0"/>
          </a:p>
        </p:txBody>
      </p:sp>
      <p:grpSp>
        <p:nvGrpSpPr>
          <p:cNvPr id="2" name="Grupo 16"/>
          <p:cNvGrpSpPr/>
          <p:nvPr/>
        </p:nvGrpSpPr>
        <p:grpSpPr>
          <a:xfrm>
            <a:off x="1873108" y="1647627"/>
            <a:ext cx="1080000" cy="394314"/>
            <a:chOff x="1428728" y="2285992"/>
            <a:chExt cx="1440000" cy="394314"/>
          </a:xfrm>
          <a:solidFill>
            <a:srgbClr val="00B050"/>
          </a:solidFill>
        </p:grpSpPr>
        <p:sp>
          <p:nvSpPr>
            <p:cNvPr id="12" name="AutoShape 8"/>
            <p:cNvSpPr>
              <a:spLocks noChangeArrowheads="1"/>
            </p:cNvSpPr>
            <p:nvPr/>
          </p:nvSpPr>
          <p:spPr bwMode="auto">
            <a:xfrm>
              <a:off x="1428728" y="2285992"/>
              <a:ext cx="1440000" cy="180000"/>
            </a:xfrm>
            <a:prstGeom prst="rightArrow">
              <a:avLst>
                <a:gd name="adj1" fmla="val 50000"/>
                <a:gd name="adj2" fmla="val 175000"/>
              </a:avLst>
            </a:prstGeom>
            <a:grp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 sz="2000"/>
            </a:p>
          </p:txBody>
        </p:sp>
        <p:sp>
          <p:nvSpPr>
            <p:cNvPr id="13" name="AutoShape 8"/>
            <p:cNvSpPr>
              <a:spLocks noChangeArrowheads="1"/>
            </p:cNvSpPr>
            <p:nvPr/>
          </p:nvSpPr>
          <p:spPr bwMode="auto">
            <a:xfrm flipH="1">
              <a:off x="1428728" y="2500306"/>
              <a:ext cx="1440000" cy="180000"/>
            </a:xfrm>
            <a:prstGeom prst="rightArrow">
              <a:avLst>
                <a:gd name="adj1" fmla="val 50000"/>
                <a:gd name="adj2" fmla="val 175000"/>
              </a:avLst>
            </a:prstGeom>
            <a:grp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 sz="2000"/>
            </a:p>
          </p:txBody>
        </p:sp>
      </p:grpSp>
      <p:grpSp>
        <p:nvGrpSpPr>
          <p:cNvPr id="3" name="Grupo 17"/>
          <p:cNvGrpSpPr/>
          <p:nvPr/>
        </p:nvGrpSpPr>
        <p:grpSpPr>
          <a:xfrm>
            <a:off x="4872030" y="1647627"/>
            <a:ext cx="1080000" cy="394314"/>
            <a:chOff x="6143636" y="2285992"/>
            <a:chExt cx="1440000" cy="394314"/>
          </a:xfrm>
          <a:solidFill>
            <a:srgbClr val="00B050"/>
          </a:solidFill>
        </p:grpSpPr>
        <p:sp>
          <p:nvSpPr>
            <p:cNvPr id="14" name="AutoShape 8"/>
            <p:cNvSpPr>
              <a:spLocks noChangeArrowheads="1"/>
            </p:cNvSpPr>
            <p:nvPr/>
          </p:nvSpPr>
          <p:spPr bwMode="auto">
            <a:xfrm flipH="1">
              <a:off x="6143636" y="2285992"/>
              <a:ext cx="1440000" cy="180000"/>
            </a:xfrm>
            <a:prstGeom prst="rightArrow">
              <a:avLst>
                <a:gd name="adj1" fmla="val 50000"/>
                <a:gd name="adj2" fmla="val 175000"/>
              </a:avLst>
            </a:prstGeom>
            <a:grp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 sz="2000"/>
            </a:p>
          </p:txBody>
        </p:sp>
        <p:sp>
          <p:nvSpPr>
            <p:cNvPr id="15" name="AutoShape 8"/>
            <p:cNvSpPr>
              <a:spLocks noChangeArrowheads="1"/>
            </p:cNvSpPr>
            <p:nvPr/>
          </p:nvSpPr>
          <p:spPr bwMode="auto">
            <a:xfrm>
              <a:off x="6143636" y="2500306"/>
              <a:ext cx="1440000" cy="180000"/>
            </a:xfrm>
            <a:prstGeom prst="rightArrow">
              <a:avLst>
                <a:gd name="adj1" fmla="val 50000"/>
                <a:gd name="adj2" fmla="val 175000"/>
              </a:avLst>
            </a:prstGeom>
            <a:grp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 sz="2000"/>
            </a:p>
          </p:txBody>
        </p:sp>
      </p:grpSp>
      <p:sp>
        <p:nvSpPr>
          <p:cNvPr id="16" name="AutoShape 8"/>
          <p:cNvSpPr>
            <a:spLocks noChangeArrowheads="1"/>
          </p:cNvSpPr>
          <p:nvPr/>
        </p:nvSpPr>
        <p:spPr bwMode="auto">
          <a:xfrm rot="16200000" flipH="1">
            <a:off x="3115236" y="2992219"/>
            <a:ext cx="1620000" cy="180000"/>
          </a:xfrm>
          <a:prstGeom prst="rightArrow">
            <a:avLst>
              <a:gd name="adj1" fmla="val 50000"/>
              <a:gd name="adj2" fmla="val 175000"/>
            </a:avLst>
          </a:prstGeom>
          <a:solidFill>
            <a:srgbClr val="00B050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 sz="2000"/>
          </a:p>
        </p:txBody>
      </p:sp>
      <p:sp>
        <p:nvSpPr>
          <p:cNvPr id="20" name="Text Box 14"/>
          <p:cNvSpPr txBox="1">
            <a:spLocks noChangeArrowheads="1"/>
          </p:cNvSpPr>
          <p:nvPr/>
        </p:nvSpPr>
        <p:spPr bwMode="auto">
          <a:xfrm>
            <a:off x="5040320" y="2299121"/>
            <a:ext cx="2412000" cy="409342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pt-BR" sz="2000" b="1" dirty="0"/>
              <a:t>PRESTAR   </a:t>
            </a:r>
            <a:r>
              <a:rPr lang="pt-BR" sz="2000" b="1" dirty="0" smtClean="0"/>
              <a:t>ATENÇÃO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pt-BR" sz="2000" b="1" dirty="0" smtClean="0"/>
              <a:t>DAR  DE  SI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pt-BR" sz="2000" b="1" dirty="0" smtClean="0"/>
              <a:t>DESPREENDIMENTO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pt-BR" sz="2000" b="1" dirty="0" smtClean="0"/>
              <a:t>PACIÊNCIA   ATIVA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pt-BR" sz="2000" b="1" dirty="0" smtClean="0"/>
              <a:t>COMPREENSÃO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pt-BR" sz="2000" b="1" dirty="0" smtClean="0"/>
              <a:t>CONSIDERAÇÃO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pt-BR" sz="2000" b="1" dirty="0" smtClean="0"/>
              <a:t>AFETIVIDADE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pt-BR" sz="2000" b="1" dirty="0" smtClean="0"/>
              <a:t>LENITIVO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pt-BR" sz="2000" b="1" dirty="0" smtClean="0"/>
              <a:t>RENOVAÇÃO</a:t>
            </a:r>
            <a:endParaRPr lang="pt-BR" sz="2000" dirty="0"/>
          </a:p>
        </p:txBody>
      </p:sp>
      <p:sp>
        <p:nvSpPr>
          <p:cNvPr id="21" name="Chave esquerda 20"/>
          <p:cNvSpPr/>
          <p:nvPr/>
        </p:nvSpPr>
        <p:spPr>
          <a:xfrm>
            <a:off x="4897444" y="2347835"/>
            <a:ext cx="180000" cy="3996000"/>
          </a:xfrm>
          <a:prstGeom prst="leftBrac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sz="2000"/>
          </a:p>
        </p:txBody>
      </p:sp>
      <p:sp>
        <p:nvSpPr>
          <p:cNvPr id="17" name="Título 8"/>
          <p:cNvSpPr txBox="1">
            <a:spLocks/>
          </p:cNvSpPr>
          <p:nvPr/>
        </p:nvSpPr>
        <p:spPr bwMode="auto">
          <a:xfrm>
            <a:off x="251520" y="260648"/>
            <a:ext cx="8640960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noProof="0" dirty="0" smtClean="0">
                <a:latin typeface="+mj-lt"/>
                <a:ea typeface="+mj-ea"/>
                <a:cs typeface="+mj-cs"/>
              </a:rPr>
              <a:t>OUVIR</a:t>
            </a:r>
            <a:endParaRPr kumimoji="0" lang="pt-BR" sz="4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9754859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AutoShape 19"/>
          <p:cNvSpPr>
            <a:spLocks noChangeArrowheads="1"/>
          </p:cNvSpPr>
          <p:nvPr/>
        </p:nvSpPr>
        <p:spPr bwMode="auto">
          <a:xfrm>
            <a:off x="2088656" y="2574112"/>
            <a:ext cx="180000" cy="2160000"/>
          </a:xfrm>
          <a:prstGeom prst="downArrow">
            <a:avLst>
              <a:gd name="adj1" fmla="val 50000"/>
              <a:gd name="adj2" fmla="val 115625"/>
            </a:avLst>
          </a:prstGeom>
          <a:solidFill>
            <a:schemeClr val="tx1"/>
          </a:solidFill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 sz="2000" dirty="0"/>
          </a:p>
        </p:txBody>
      </p:sp>
      <p:sp>
        <p:nvSpPr>
          <p:cNvPr id="42014" name="Text Box 30"/>
          <p:cNvSpPr txBox="1">
            <a:spLocks noChangeArrowheads="1"/>
          </p:cNvSpPr>
          <p:nvPr/>
        </p:nvSpPr>
        <p:spPr bwMode="auto">
          <a:xfrm>
            <a:off x="3790002" y="3092256"/>
            <a:ext cx="3518302" cy="1123712"/>
          </a:xfrm>
          <a:prstGeom prst="irregularSeal1">
            <a:avLst/>
          </a:prstGeom>
          <a:solidFill>
            <a:srgbClr val="0070C0"/>
          </a:solidFill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BR" sz="2000" b="1" dirty="0">
                <a:ln w="12700">
                  <a:noFill/>
                  <a:prstDash val="solid"/>
                </a:ln>
                <a:latin typeface="+mn-lt"/>
              </a:rPr>
              <a:t>OUVIR</a:t>
            </a:r>
          </a:p>
        </p:txBody>
      </p:sp>
      <p:grpSp>
        <p:nvGrpSpPr>
          <p:cNvPr id="2" name="Grupo 9"/>
          <p:cNvGrpSpPr/>
          <p:nvPr/>
        </p:nvGrpSpPr>
        <p:grpSpPr>
          <a:xfrm>
            <a:off x="1098656" y="2060848"/>
            <a:ext cx="2160000" cy="3186529"/>
            <a:chOff x="630051" y="2884874"/>
            <a:chExt cx="2160000" cy="3186529"/>
          </a:xfrm>
        </p:grpSpPr>
        <p:sp>
          <p:nvSpPr>
            <p:cNvPr id="42011" name="Text Box 27"/>
            <p:cNvSpPr txBox="1">
              <a:spLocks noChangeArrowheads="1"/>
            </p:cNvSpPr>
            <p:nvPr/>
          </p:nvSpPr>
          <p:spPr bwMode="auto">
            <a:xfrm>
              <a:off x="630051" y="2884874"/>
              <a:ext cx="2160000" cy="400110"/>
            </a:xfrm>
            <a:prstGeom prst="rect">
              <a:avLst/>
            </a:prstGeom>
            <a:solidFill>
              <a:srgbClr val="00B050"/>
            </a:solidFill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pt-BR" sz="2000" b="1" dirty="0">
                  <a:ln w="12700">
                    <a:noFill/>
                    <a:prstDash val="solid"/>
                  </a:ln>
                  <a:latin typeface="+mn-lt"/>
                </a:rPr>
                <a:t>EMPATIA</a:t>
              </a:r>
            </a:p>
          </p:txBody>
        </p:sp>
        <p:sp>
          <p:nvSpPr>
            <p:cNvPr id="42025" name="Text Box 41"/>
            <p:cNvSpPr txBox="1">
              <a:spLocks noChangeArrowheads="1"/>
            </p:cNvSpPr>
            <p:nvPr/>
          </p:nvSpPr>
          <p:spPr bwMode="auto">
            <a:xfrm>
              <a:off x="630051" y="5671293"/>
              <a:ext cx="2160000" cy="400110"/>
            </a:xfrm>
            <a:prstGeom prst="rect">
              <a:avLst/>
            </a:prstGeom>
            <a:solidFill>
              <a:srgbClr val="00B050"/>
            </a:solidFill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pt-BR" sz="2000" b="1" dirty="0">
                  <a:ln w="12700">
                    <a:noFill/>
                    <a:prstDash val="solid"/>
                  </a:ln>
                  <a:latin typeface="+mn-lt"/>
                </a:rPr>
                <a:t>IMPACTO</a:t>
              </a:r>
            </a:p>
          </p:txBody>
        </p:sp>
      </p:grpSp>
      <p:sp>
        <p:nvSpPr>
          <p:cNvPr id="18436" name="AutoShape 23"/>
          <p:cNvSpPr>
            <a:spLocks noChangeArrowheads="1"/>
          </p:cNvSpPr>
          <p:nvPr/>
        </p:nvSpPr>
        <p:spPr bwMode="auto">
          <a:xfrm>
            <a:off x="3465654" y="4957322"/>
            <a:ext cx="1440000" cy="180000"/>
          </a:xfrm>
          <a:prstGeom prst="rightArrow">
            <a:avLst>
              <a:gd name="adj1" fmla="val 50000"/>
              <a:gd name="adj2" fmla="val 91667"/>
            </a:avLst>
          </a:prstGeom>
          <a:solidFill>
            <a:schemeClr val="tx1"/>
          </a:solidFill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 sz="2000" dirty="0"/>
          </a:p>
        </p:txBody>
      </p:sp>
      <p:sp>
        <p:nvSpPr>
          <p:cNvPr id="42027" name="Text Box 43"/>
          <p:cNvSpPr txBox="1">
            <a:spLocks noChangeArrowheads="1"/>
          </p:cNvSpPr>
          <p:nvPr/>
        </p:nvSpPr>
        <p:spPr bwMode="auto">
          <a:xfrm>
            <a:off x="5040365" y="4847267"/>
            <a:ext cx="2160000" cy="400110"/>
          </a:xfrm>
          <a:prstGeom prst="rect">
            <a:avLst/>
          </a:prstGeom>
          <a:solidFill>
            <a:srgbClr val="00B050"/>
          </a:solidFill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BR" sz="2000" b="1" dirty="0">
                <a:ln w="12700">
                  <a:noFill/>
                  <a:prstDash val="solid"/>
                </a:ln>
                <a:latin typeface="+mn-lt"/>
              </a:rPr>
              <a:t>CONSIDERAÇÃO</a:t>
            </a:r>
          </a:p>
        </p:txBody>
      </p:sp>
      <p:sp>
        <p:nvSpPr>
          <p:cNvPr id="12" name="Título 8"/>
          <p:cNvSpPr txBox="1">
            <a:spLocks/>
          </p:cNvSpPr>
          <p:nvPr/>
        </p:nvSpPr>
        <p:spPr bwMode="auto">
          <a:xfrm>
            <a:off x="251520" y="260648"/>
            <a:ext cx="8640960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noProof="0" dirty="0" smtClean="0">
                <a:latin typeface="+mj-lt"/>
                <a:ea typeface="+mj-ea"/>
                <a:cs typeface="+mj-cs"/>
              </a:rPr>
              <a:t>OUVIR</a:t>
            </a:r>
            <a:endParaRPr kumimoji="0" lang="pt-BR" sz="4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8009181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21" name="Text Box 13"/>
          <p:cNvSpPr txBox="1">
            <a:spLocks noChangeArrowheads="1"/>
          </p:cNvSpPr>
          <p:nvPr/>
        </p:nvSpPr>
        <p:spPr bwMode="auto">
          <a:xfrm>
            <a:off x="1550652" y="1628800"/>
            <a:ext cx="4648200" cy="240065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pt-BR" sz="2000" dirty="0" smtClean="0">
                <a:latin typeface="+mn-lt"/>
              </a:rPr>
              <a:t>Empatia</a:t>
            </a:r>
          </a:p>
          <a:p>
            <a:pPr>
              <a:lnSpc>
                <a:spcPct val="150000"/>
              </a:lnSpc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pt-BR" sz="2000" dirty="0" smtClean="0">
                <a:latin typeface="+mn-lt"/>
              </a:rPr>
              <a:t>Sensibilidade</a:t>
            </a:r>
          </a:p>
          <a:p>
            <a:pPr>
              <a:lnSpc>
                <a:spcPct val="150000"/>
              </a:lnSpc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pt-BR" sz="2000" dirty="0" smtClean="0">
                <a:latin typeface="+mn-lt"/>
              </a:rPr>
              <a:t>Consideração</a:t>
            </a:r>
          </a:p>
          <a:p>
            <a:pPr>
              <a:lnSpc>
                <a:spcPct val="150000"/>
              </a:lnSpc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pt-BR" sz="2000" dirty="0" smtClean="0">
                <a:latin typeface="+mn-lt"/>
              </a:rPr>
              <a:t>Apoio</a:t>
            </a:r>
            <a:endParaRPr lang="pt-BR" sz="2000" dirty="0">
              <a:latin typeface="+mn-lt"/>
            </a:endParaRPr>
          </a:p>
        </p:txBody>
      </p:sp>
      <p:sp>
        <p:nvSpPr>
          <p:cNvPr id="19462" name="Título 8"/>
          <p:cNvSpPr>
            <a:spLocks noGrp="1"/>
          </p:cNvSpPr>
          <p:nvPr>
            <p:ph type="title" idx="4294967295"/>
          </p:nvPr>
        </p:nvSpPr>
        <p:spPr>
          <a:xfrm>
            <a:off x="0" y="260350"/>
            <a:ext cx="8642350" cy="720725"/>
          </a:xfrm>
          <a:prstGeom prst="rect">
            <a:avLst/>
          </a:prstGeom>
        </p:spPr>
        <p:txBody>
          <a:bodyPr/>
          <a:lstStyle/>
          <a:p>
            <a:r>
              <a:rPr lang="pt-BR" sz="4000" b="1" dirty="0" smtClean="0"/>
              <a:t>A P O I A R </a:t>
            </a:r>
          </a:p>
        </p:txBody>
      </p:sp>
      <p:grpSp>
        <p:nvGrpSpPr>
          <p:cNvPr id="2" name="Grupo 8"/>
          <p:cNvGrpSpPr/>
          <p:nvPr/>
        </p:nvGrpSpPr>
        <p:grpSpPr>
          <a:xfrm>
            <a:off x="974588" y="4689240"/>
            <a:ext cx="6189700" cy="900000"/>
            <a:chOff x="1010332" y="4545224"/>
            <a:chExt cx="6189700" cy="900000"/>
          </a:xfrm>
        </p:grpSpPr>
        <p:grpSp>
          <p:nvGrpSpPr>
            <p:cNvPr id="3" name="Grupo 6"/>
            <p:cNvGrpSpPr/>
            <p:nvPr/>
          </p:nvGrpSpPr>
          <p:grpSpPr>
            <a:xfrm>
              <a:off x="1010332" y="4545224"/>
              <a:ext cx="6189700" cy="900000"/>
              <a:chOff x="1007864" y="2667000"/>
              <a:chExt cx="6189700" cy="900000"/>
            </a:xfrm>
          </p:grpSpPr>
          <p:sp>
            <p:nvSpPr>
              <p:cNvPr id="7" name="AutoShape 7"/>
              <p:cNvSpPr>
                <a:spLocks noChangeArrowheads="1"/>
              </p:cNvSpPr>
              <p:nvPr/>
            </p:nvSpPr>
            <p:spPr bwMode="auto">
              <a:xfrm>
                <a:off x="1007864" y="2667000"/>
                <a:ext cx="2340000" cy="900000"/>
              </a:xfrm>
              <a:prstGeom prst="flowChartAlternateProcess">
                <a:avLst/>
              </a:prstGeom>
              <a:solidFill>
                <a:srgbClr val="00B050"/>
              </a:solidFill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pt-BR" sz="2000" b="1" dirty="0">
                    <a:latin typeface="+mn-lt"/>
                  </a:rPr>
                  <a:t>IMPACTO</a:t>
                </a:r>
                <a:endParaRPr lang="pt-BR" sz="2000" dirty="0">
                  <a:latin typeface="+mn-lt"/>
                </a:endParaRPr>
              </a:p>
            </p:txBody>
          </p:sp>
          <p:sp>
            <p:nvSpPr>
              <p:cNvPr id="8" name="AutoShape 8"/>
              <p:cNvSpPr>
                <a:spLocks noChangeArrowheads="1"/>
              </p:cNvSpPr>
              <p:nvPr/>
            </p:nvSpPr>
            <p:spPr bwMode="auto">
              <a:xfrm>
                <a:off x="4857564" y="2667000"/>
                <a:ext cx="2340000" cy="900000"/>
              </a:xfrm>
              <a:prstGeom prst="flowChartAlternateProcess">
                <a:avLst/>
              </a:prstGeom>
              <a:solidFill>
                <a:srgbClr val="00B050"/>
              </a:solidFill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pt-BR" sz="2000" b="1" dirty="0">
                    <a:latin typeface="+mn-lt"/>
                  </a:rPr>
                  <a:t>ALVO DE ATENÇÃO</a:t>
                </a:r>
                <a:endParaRPr lang="pt-BR" sz="2000" dirty="0">
                  <a:latin typeface="+mn-lt"/>
                </a:endParaRPr>
              </a:p>
            </p:txBody>
          </p:sp>
        </p:grpSp>
        <p:sp>
          <p:nvSpPr>
            <p:cNvPr id="6" name="AutoShape 9"/>
            <p:cNvSpPr>
              <a:spLocks noChangeArrowheads="1"/>
            </p:cNvSpPr>
            <p:nvPr/>
          </p:nvSpPr>
          <p:spPr bwMode="auto">
            <a:xfrm>
              <a:off x="3565182" y="4869224"/>
              <a:ext cx="1080000" cy="252000"/>
            </a:xfrm>
            <a:prstGeom prst="rightArrow">
              <a:avLst/>
            </a:prstGeom>
            <a:solidFill>
              <a:schemeClr val="tx1"/>
            </a:solidFill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88464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90" name="Text Box 10"/>
          <p:cNvSpPr txBox="1">
            <a:spLocks noChangeArrowheads="1"/>
          </p:cNvSpPr>
          <p:nvPr/>
        </p:nvSpPr>
        <p:spPr bwMode="auto">
          <a:xfrm>
            <a:off x="5265172" y="2680176"/>
            <a:ext cx="1656184" cy="178510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pt-BR" sz="2000" dirty="0" smtClean="0">
                <a:latin typeface="+mn-lt"/>
              </a:rPr>
              <a:t>Identificação</a:t>
            </a:r>
          </a:p>
          <a:p>
            <a:pPr algn="ctr">
              <a:lnSpc>
                <a:spcPct val="150000"/>
              </a:lnSpc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sz="2000" dirty="0" err="1" smtClean="0">
                <a:latin typeface="+mn-lt"/>
              </a:rPr>
              <a:t>Exame</a:t>
            </a:r>
            <a:endParaRPr lang="en-US" sz="2000" dirty="0" smtClean="0">
              <a:latin typeface="+mn-lt"/>
            </a:endParaRPr>
          </a:p>
          <a:p>
            <a:pPr algn="ctr">
              <a:lnSpc>
                <a:spcPct val="150000"/>
              </a:lnSpc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sz="2000" dirty="0" err="1" smtClean="0">
                <a:latin typeface="+mn-lt"/>
              </a:rPr>
              <a:t>Análise</a:t>
            </a:r>
            <a:endParaRPr lang="pt-BR" sz="2000" dirty="0">
              <a:latin typeface="+mn-lt"/>
            </a:endParaRPr>
          </a:p>
        </p:txBody>
      </p:sp>
      <p:sp>
        <p:nvSpPr>
          <p:cNvPr id="8" name="Chave esquerda 7"/>
          <p:cNvSpPr/>
          <p:nvPr/>
        </p:nvSpPr>
        <p:spPr>
          <a:xfrm rot="16200000">
            <a:off x="6003264" y="1618168"/>
            <a:ext cx="180000" cy="180000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sz="2000"/>
          </a:p>
        </p:txBody>
      </p:sp>
      <p:sp>
        <p:nvSpPr>
          <p:cNvPr id="46087" name="Rectangle 7"/>
          <p:cNvSpPr>
            <a:spLocks noChangeArrowheads="1"/>
          </p:cNvSpPr>
          <p:nvPr/>
        </p:nvSpPr>
        <p:spPr bwMode="auto">
          <a:xfrm>
            <a:off x="1484752" y="1775138"/>
            <a:ext cx="1800000" cy="720000"/>
          </a:xfrm>
          <a:prstGeom prst="roundRect">
            <a:avLst/>
          </a:prstGeom>
          <a:solidFill>
            <a:srgbClr val="00B050"/>
          </a:solidFill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pt-BR" sz="2000" b="1" dirty="0" smtClean="0">
                <a:latin typeface="+mn-lt"/>
              </a:rPr>
              <a:t>SONDAR/</a:t>
            </a:r>
          </a:p>
          <a:p>
            <a:pPr algn="ctr">
              <a:defRPr/>
            </a:pPr>
            <a:r>
              <a:rPr lang="pt-BR" sz="2000" b="1" dirty="0" smtClean="0">
                <a:latin typeface="+mn-lt"/>
              </a:rPr>
              <a:t>INVESTIGAR</a:t>
            </a:r>
            <a:endParaRPr lang="pt-BR" sz="2000" b="1" dirty="0">
              <a:latin typeface="+mn-lt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5193164" y="1781195"/>
            <a:ext cx="1800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pt-BR" sz="2000" dirty="0">
                <a:latin typeface="+mn-lt"/>
              </a:rPr>
              <a:t>Identificação do problema</a:t>
            </a:r>
          </a:p>
        </p:txBody>
      </p:sp>
      <p:sp>
        <p:nvSpPr>
          <p:cNvPr id="10" name="AutoShape 4"/>
          <p:cNvSpPr>
            <a:spLocks noChangeArrowheads="1"/>
          </p:cNvSpPr>
          <p:nvPr/>
        </p:nvSpPr>
        <p:spPr bwMode="auto">
          <a:xfrm>
            <a:off x="3699058" y="2045138"/>
            <a:ext cx="1080000" cy="180000"/>
          </a:xfrm>
          <a:prstGeom prst="rightArrow">
            <a:avLst>
              <a:gd name="adj1" fmla="val 50000"/>
              <a:gd name="adj2" fmla="val 87500"/>
            </a:avLst>
          </a:prstGeom>
          <a:solidFill>
            <a:schemeClr val="tx1"/>
          </a:solidFill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 sz="2000">
              <a:latin typeface="+mn-lt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251520" y="260648"/>
            <a:ext cx="86409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BR" sz="4000" b="1" dirty="0" smtClean="0"/>
              <a:t>SONDAR/ INVESTIGAR</a:t>
            </a:r>
            <a:endParaRPr lang="pt-BR" sz="4000" dirty="0"/>
          </a:p>
        </p:txBody>
      </p:sp>
      <p:grpSp>
        <p:nvGrpSpPr>
          <p:cNvPr id="2" name="Grupo 10"/>
          <p:cNvGrpSpPr/>
          <p:nvPr/>
        </p:nvGrpSpPr>
        <p:grpSpPr>
          <a:xfrm>
            <a:off x="1133808" y="5087506"/>
            <a:ext cx="6174496" cy="861774"/>
            <a:chOff x="1043608" y="3041665"/>
            <a:chExt cx="6174496" cy="861774"/>
          </a:xfrm>
        </p:grpSpPr>
        <p:grpSp>
          <p:nvGrpSpPr>
            <p:cNvPr id="3" name="Grupo 5"/>
            <p:cNvGrpSpPr/>
            <p:nvPr/>
          </p:nvGrpSpPr>
          <p:grpSpPr>
            <a:xfrm>
              <a:off x="1043608" y="3041665"/>
              <a:ext cx="6174496" cy="861774"/>
              <a:chOff x="1043608" y="3041665"/>
              <a:chExt cx="6174496" cy="861774"/>
            </a:xfrm>
          </p:grpSpPr>
          <p:sp>
            <p:nvSpPr>
              <p:cNvPr id="14" name="Rectangle 2"/>
              <p:cNvSpPr>
                <a:spLocks noChangeArrowheads="1"/>
              </p:cNvSpPr>
              <p:nvPr/>
            </p:nvSpPr>
            <p:spPr bwMode="auto">
              <a:xfrm>
                <a:off x="1043608" y="3202552"/>
                <a:ext cx="2160000" cy="540000"/>
              </a:xfrm>
              <a:prstGeom prst="roundRect">
                <a:avLst/>
              </a:prstGeom>
              <a:solidFill>
                <a:srgbClr val="00B050"/>
              </a:solidFill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pt-BR" sz="2000" b="1" dirty="0">
                    <a:latin typeface="+mn-lt"/>
                  </a:rPr>
                  <a:t>IMPACTO</a:t>
                </a:r>
                <a:endParaRPr lang="pt-BR" sz="2000" dirty="0">
                  <a:latin typeface="+mn-lt"/>
                </a:endParaRPr>
              </a:p>
            </p:txBody>
          </p:sp>
          <p:sp>
            <p:nvSpPr>
              <p:cNvPr id="15" name="Text Box 3"/>
              <p:cNvSpPr txBox="1">
                <a:spLocks noChangeArrowheads="1"/>
              </p:cNvSpPr>
              <p:nvPr/>
            </p:nvSpPr>
            <p:spPr bwMode="auto">
              <a:xfrm>
                <a:off x="5364088" y="3041665"/>
                <a:ext cx="1854016" cy="861774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  <a:effectLst>
                <a:outerShdw dist="45791" dir="2021404" algn="ctr" rotWithShape="0">
                  <a:schemeClr val="bg2"/>
                </a:outerShdw>
              </a:effectLst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r>
                  <a:rPr lang="pt-BR" sz="2000" dirty="0" smtClean="0">
                    <a:latin typeface="+mn-lt"/>
                  </a:rPr>
                  <a:t>INTERESSE</a:t>
                </a:r>
              </a:p>
              <a:p>
                <a:pPr algn="ctr">
                  <a:spcBef>
                    <a:spcPct val="50000"/>
                  </a:spcBef>
                  <a:defRPr/>
                </a:pPr>
                <a:r>
                  <a:rPr lang="pt-BR" sz="2000" dirty="0" smtClean="0">
                    <a:latin typeface="+mn-lt"/>
                  </a:rPr>
                  <a:t>COMPREENSÃO</a:t>
                </a:r>
                <a:endParaRPr lang="pt-BR" sz="2000" dirty="0">
                  <a:latin typeface="+mn-lt"/>
                </a:endParaRPr>
              </a:p>
            </p:txBody>
          </p:sp>
        </p:grpSp>
        <p:sp>
          <p:nvSpPr>
            <p:cNvPr id="13" name="AutoShape 4"/>
            <p:cNvSpPr>
              <a:spLocks noChangeArrowheads="1"/>
            </p:cNvSpPr>
            <p:nvPr/>
          </p:nvSpPr>
          <p:spPr bwMode="auto">
            <a:xfrm>
              <a:off x="3851920" y="3382552"/>
              <a:ext cx="1080000" cy="180000"/>
            </a:xfrm>
            <a:prstGeom prst="rightArrow">
              <a:avLst>
                <a:gd name="adj1" fmla="val 50000"/>
                <a:gd name="adj2" fmla="val 87500"/>
              </a:avLst>
            </a:prstGeom>
            <a:solidFill>
              <a:schemeClr val="tx1"/>
            </a:solidFill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 sz="2000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93613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60350"/>
            <a:ext cx="8642350" cy="720725"/>
          </a:xfrm>
          <a:prstGeom prst="rect">
            <a:avLst/>
          </a:prstGeom>
        </p:spPr>
        <p:txBody>
          <a:bodyPr/>
          <a:lstStyle/>
          <a:p>
            <a:r>
              <a:rPr lang="pt-BR" sz="4000" b="1" dirty="0" smtClean="0">
                <a:latin typeface="+mn-lt"/>
              </a:rPr>
              <a:t>SOLUCIONAR</a:t>
            </a:r>
          </a:p>
        </p:txBody>
      </p:sp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971800" y="1628800"/>
            <a:ext cx="4118992" cy="235295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marL="514350" indent="-514350">
              <a:lnSpc>
                <a:spcPct val="150000"/>
              </a:lnSpc>
              <a:spcBef>
                <a:spcPct val="50000"/>
              </a:spcBef>
              <a:buSzPct val="80000"/>
              <a:buFont typeface="+mj-lt"/>
              <a:buAutoNum type="alphaUcPeriod"/>
            </a:pPr>
            <a:r>
              <a:rPr lang="pt-BR" sz="2000" dirty="0" smtClean="0">
                <a:latin typeface="+mn-lt"/>
              </a:rPr>
              <a:t>Recomendar</a:t>
            </a:r>
          </a:p>
          <a:p>
            <a:pPr marL="514350" indent="-514350">
              <a:lnSpc>
                <a:spcPct val="150000"/>
              </a:lnSpc>
              <a:spcBef>
                <a:spcPct val="50000"/>
              </a:spcBef>
              <a:buSzPct val="80000"/>
              <a:buFont typeface="+mj-lt"/>
              <a:buAutoNum type="alphaUcPeriod"/>
            </a:pPr>
            <a:r>
              <a:rPr lang="pt-BR" sz="2000" dirty="0" smtClean="0">
                <a:latin typeface="+mn-lt"/>
              </a:rPr>
              <a:t>Orientar</a:t>
            </a:r>
          </a:p>
          <a:p>
            <a:pPr marL="514350" indent="-514350">
              <a:lnSpc>
                <a:spcPct val="150000"/>
              </a:lnSpc>
              <a:spcBef>
                <a:spcPct val="50000"/>
              </a:spcBef>
              <a:buSzPct val="80000"/>
              <a:buFont typeface="+mj-lt"/>
              <a:buAutoNum type="alphaUcPeriod"/>
            </a:pPr>
            <a:r>
              <a:rPr lang="pt-BR" sz="2000" dirty="0" smtClean="0">
                <a:latin typeface="+mn-lt"/>
              </a:rPr>
              <a:t>Resolver</a:t>
            </a:r>
          </a:p>
          <a:p>
            <a:pPr marL="514350" indent="-514350">
              <a:lnSpc>
                <a:spcPct val="150000"/>
              </a:lnSpc>
              <a:spcBef>
                <a:spcPct val="50000"/>
              </a:spcBef>
              <a:buSzPct val="80000"/>
              <a:buFont typeface="+mj-lt"/>
              <a:buAutoNum type="alphaUcPeriod"/>
            </a:pPr>
            <a:r>
              <a:rPr lang="pt-BR" sz="2000" dirty="0" smtClean="0">
                <a:latin typeface="+mn-lt"/>
              </a:rPr>
              <a:t>Concordar</a:t>
            </a:r>
            <a:endParaRPr lang="pt-BR" sz="2000" dirty="0">
              <a:latin typeface="+mn-lt"/>
            </a:endParaRPr>
          </a:p>
        </p:txBody>
      </p:sp>
      <p:grpSp>
        <p:nvGrpSpPr>
          <p:cNvPr id="2" name="Grupo 3"/>
          <p:cNvGrpSpPr/>
          <p:nvPr/>
        </p:nvGrpSpPr>
        <p:grpSpPr>
          <a:xfrm>
            <a:off x="1331840" y="5013256"/>
            <a:ext cx="5328392" cy="720000"/>
            <a:chOff x="1907704" y="3397560"/>
            <a:chExt cx="5328392" cy="720000"/>
          </a:xfrm>
        </p:grpSpPr>
        <p:grpSp>
          <p:nvGrpSpPr>
            <p:cNvPr id="3" name="Grupo 5"/>
            <p:cNvGrpSpPr/>
            <p:nvPr/>
          </p:nvGrpSpPr>
          <p:grpSpPr>
            <a:xfrm>
              <a:off x="1907704" y="3397560"/>
              <a:ext cx="5328392" cy="720000"/>
              <a:chOff x="1907704" y="3397560"/>
              <a:chExt cx="5328392" cy="720000"/>
            </a:xfrm>
          </p:grpSpPr>
          <p:sp>
            <p:nvSpPr>
              <p:cNvPr id="7" name="AutoShape 8"/>
              <p:cNvSpPr>
                <a:spLocks noChangeArrowheads="1"/>
              </p:cNvSpPr>
              <p:nvPr/>
            </p:nvSpPr>
            <p:spPr bwMode="auto">
              <a:xfrm>
                <a:off x="1907704" y="3397560"/>
                <a:ext cx="1800000" cy="720000"/>
              </a:xfrm>
              <a:prstGeom prst="roundRect">
                <a:avLst>
                  <a:gd name="adj" fmla="val 16667"/>
                </a:avLst>
              </a:prstGeom>
              <a:solidFill>
                <a:srgbClr val="00B050"/>
              </a:solidFill>
              <a:ln w="12700" cap="sq">
                <a:noFill/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pt-BR" sz="2000" b="1" dirty="0">
                    <a:latin typeface="+mn-lt"/>
                  </a:rPr>
                  <a:t>Impacto</a:t>
                </a:r>
                <a:endParaRPr lang="pt-BR" sz="1050" dirty="0">
                  <a:latin typeface="+mn-lt"/>
                </a:endParaRPr>
              </a:p>
            </p:txBody>
          </p:sp>
          <p:sp>
            <p:nvSpPr>
              <p:cNvPr id="8" name="AutoShape 9"/>
              <p:cNvSpPr>
                <a:spLocks noChangeArrowheads="1"/>
              </p:cNvSpPr>
              <p:nvPr/>
            </p:nvSpPr>
            <p:spPr bwMode="auto">
              <a:xfrm>
                <a:off x="5436096" y="3397560"/>
                <a:ext cx="1800000" cy="720000"/>
              </a:xfrm>
              <a:prstGeom prst="roundRect">
                <a:avLst>
                  <a:gd name="adj" fmla="val 16667"/>
                </a:avLst>
              </a:prstGeom>
              <a:solidFill>
                <a:srgbClr val="00B050"/>
              </a:solidFill>
              <a:ln w="12700" cap="sq">
                <a:noFill/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pt-BR" sz="2000" b="1">
                    <a:latin typeface="+mn-lt"/>
                  </a:rPr>
                  <a:t>Plano/Solução</a:t>
                </a:r>
                <a:endParaRPr lang="pt-BR" sz="1050">
                  <a:latin typeface="+mn-lt"/>
                </a:endParaRPr>
              </a:p>
            </p:txBody>
          </p:sp>
        </p:grpSp>
        <p:sp>
          <p:nvSpPr>
            <p:cNvPr id="6" name="AutoShape 11"/>
            <p:cNvSpPr>
              <a:spLocks noChangeArrowheads="1"/>
            </p:cNvSpPr>
            <p:nvPr/>
          </p:nvSpPr>
          <p:spPr bwMode="auto">
            <a:xfrm>
              <a:off x="4031900" y="3667560"/>
              <a:ext cx="1080000" cy="180000"/>
            </a:xfrm>
            <a:prstGeom prst="rightArrow">
              <a:avLst>
                <a:gd name="adj1" fmla="val 50000"/>
                <a:gd name="adj2" fmla="val 193750"/>
              </a:avLst>
            </a:prstGeom>
            <a:solidFill>
              <a:schemeClr val="tx1"/>
            </a:solidFill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696909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51520" y="260648"/>
            <a:ext cx="87129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/>
              <a:t>TIPOS DE OBJEÇÕES</a:t>
            </a:r>
            <a:endParaRPr lang="pt-BR" sz="4000" b="1" dirty="0"/>
          </a:p>
        </p:txBody>
      </p:sp>
      <p:sp>
        <p:nvSpPr>
          <p:cNvPr id="3" name="CaixaDeTexto 2"/>
          <p:cNvSpPr txBox="1"/>
          <p:nvPr/>
        </p:nvSpPr>
        <p:spPr>
          <a:xfrm>
            <a:off x="971600" y="1556792"/>
            <a:ext cx="6660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t-BR" sz="2000" dirty="0" smtClean="0"/>
              <a:t>Objeções Genuínas </a:t>
            </a:r>
          </a:p>
          <a:p>
            <a:pPr>
              <a:buFont typeface="Arial" pitchFamily="34" charset="0"/>
              <a:buChar char="•"/>
            </a:pPr>
            <a:endParaRPr lang="pt-BR" sz="2000" dirty="0" smtClean="0"/>
          </a:p>
          <a:p>
            <a:pPr>
              <a:buFont typeface="Arial" pitchFamily="34" charset="0"/>
              <a:buChar char="•"/>
            </a:pPr>
            <a:r>
              <a:rPr lang="pt-BR" sz="2000" dirty="0" smtClean="0"/>
              <a:t>Por Preço</a:t>
            </a:r>
          </a:p>
          <a:p>
            <a:pPr>
              <a:buFont typeface="Arial" pitchFamily="34" charset="0"/>
              <a:buChar char="•"/>
            </a:pPr>
            <a:endParaRPr lang="pt-BR" sz="2000" dirty="0" smtClean="0"/>
          </a:p>
          <a:p>
            <a:pPr>
              <a:buFont typeface="Arial" pitchFamily="34" charset="0"/>
              <a:buChar char="•"/>
            </a:pPr>
            <a:r>
              <a:rPr lang="pt-BR" sz="2000" dirty="0" smtClean="0"/>
              <a:t>Por Indiferença</a:t>
            </a:r>
          </a:p>
          <a:p>
            <a:endParaRPr lang="pt-BR" sz="2000" dirty="0" smtClean="0"/>
          </a:p>
          <a:p>
            <a:pPr>
              <a:buFont typeface="Arial" pitchFamily="34" charset="0"/>
              <a:buChar char="•"/>
            </a:pPr>
            <a:r>
              <a:rPr lang="pt-BR" sz="2000" dirty="0" smtClean="0"/>
              <a:t>Ceticismo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2626340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104964" y="1268760"/>
            <a:ext cx="293407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b="1" dirty="0" smtClean="0">
                <a:solidFill>
                  <a:srgbClr val="FF0000"/>
                </a:solidFill>
              </a:rPr>
              <a:t>A</a:t>
            </a:r>
            <a:r>
              <a:rPr lang="pt-BR" sz="4800" b="1" dirty="0" smtClean="0"/>
              <a:t>TENÇÃO</a:t>
            </a:r>
          </a:p>
          <a:p>
            <a:pPr>
              <a:lnSpc>
                <a:spcPct val="200000"/>
              </a:lnSpc>
            </a:pPr>
            <a:r>
              <a:rPr lang="pt-BR" sz="4800" b="1" dirty="0" smtClean="0">
                <a:solidFill>
                  <a:srgbClr val="FF0000"/>
                </a:solidFill>
              </a:rPr>
              <a:t>I</a:t>
            </a:r>
            <a:r>
              <a:rPr lang="pt-BR" sz="4800" b="1" dirty="0" smtClean="0"/>
              <a:t>NTERESSE</a:t>
            </a:r>
          </a:p>
          <a:p>
            <a:pPr>
              <a:lnSpc>
                <a:spcPct val="200000"/>
              </a:lnSpc>
            </a:pPr>
            <a:r>
              <a:rPr lang="pt-BR" sz="4800" b="1" dirty="0" smtClean="0">
                <a:solidFill>
                  <a:srgbClr val="FF0000"/>
                </a:solidFill>
              </a:rPr>
              <a:t>D</a:t>
            </a:r>
            <a:r>
              <a:rPr lang="pt-BR" sz="4800" b="1" dirty="0" smtClean="0"/>
              <a:t>ESEJO </a:t>
            </a:r>
          </a:p>
          <a:p>
            <a:pPr>
              <a:lnSpc>
                <a:spcPct val="200000"/>
              </a:lnSpc>
            </a:pPr>
            <a:r>
              <a:rPr lang="pt-BR" sz="4800" b="1" dirty="0" smtClean="0">
                <a:solidFill>
                  <a:srgbClr val="FF0000"/>
                </a:solidFill>
              </a:rPr>
              <a:t>A</a:t>
            </a:r>
            <a:r>
              <a:rPr lang="pt-BR" sz="4800" b="1" dirty="0" smtClean="0"/>
              <a:t>ÇÃO</a:t>
            </a:r>
            <a:endParaRPr lang="pt-BR" sz="4800" b="1" dirty="0"/>
          </a:p>
        </p:txBody>
      </p:sp>
      <p:sp>
        <p:nvSpPr>
          <p:cNvPr id="3" name="CaixaDeTexto 2"/>
          <p:cNvSpPr txBox="1"/>
          <p:nvPr/>
        </p:nvSpPr>
        <p:spPr>
          <a:xfrm>
            <a:off x="251520" y="272842"/>
            <a:ext cx="8640960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4000" b="1" dirty="0" err="1" smtClean="0"/>
              <a:t>A.I.D.A.</a:t>
            </a:r>
            <a:endParaRPr lang="pt-BR" sz="4000" b="1" dirty="0"/>
          </a:p>
        </p:txBody>
      </p:sp>
    </p:spTree>
    <p:extLst>
      <p:ext uri="{BB962C8B-B14F-4D97-AF65-F5344CB8AC3E}">
        <p14:creationId xmlns:p14="http://schemas.microsoft.com/office/powerpoint/2010/main" val="825115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51520" y="260648"/>
            <a:ext cx="8640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err="1" smtClean="0"/>
              <a:t>E.T.A.</a:t>
            </a:r>
            <a:r>
              <a:rPr lang="pt-BR" sz="4000" b="1" dirty="0" smtClean="0"/>
              <a:t>DE</a:t>
            </a:r>
            <a:endParaRPr lang="pt-BR" sz="4000" b="1" dirty="0"/>
          </a:p>
        </p:txBody>
      </p:sp>
      <p:sp>
        <p:nvSpPr>
          <p:cNvPr id="3" name="CaixaDeTexto 2"/>
          <p:cNvSpPr txBox="1"/>
          <p:nvPr/>
        </p:nvSpPr>
        <p:spPr>
          <a:xfrm>
            <a:off x="1475656" y="1363990"/>
            <a:ext cx="619268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 smtClean="0">
                <a:solidFill>
                  <a:srgbClr val="FF0000"/>
                </a:solidFill>
              </a:rPr>
              <a:t>E</a:t>
            </a:r>
            <a:r>
              <a:rPr lang="pt-BR" sz="3600" b="1" dirty="0" smtClean="0"/>
              <a:t>FICÁCIA</a:t>
            </a:r>
          </a:p>
          <a:p>
            <a:pPr>
              <a:lnSpc>
                <a:spcPct val="250000"/>
              </a:lnSpc>
            </a:pPr>
            <a:r>
              <a:rPr lang="pt-BR" sz="3600" b="1" dirty="0" smtClean="0">
                <a:solidFill>
                  <a:srgbClr val="FF0000"/>
                </a:solidFill>
              </a:rPr>
              <a:t>T</a:t>
            </a:r>
            <a:r>
              <a:rPr lang="pt-BR" sz="3600" b="1" dirty="0" smtClean="0"/>
              <a:t>OLERABILIDADE (CERTEZA)</a:t>
            </a:r>
          </a:p>
          <a:p>
            <a:pPr>
              <a:lnSpc>
                <a:spcPct val="250000"/>
              </a:lnSpc>
            </a:pPr>
            <a:r>
              <a:rPr lang="pt-BR" sz="3600" b="1" dirty="0" smtClean="0">
                <a:solidFill>
                  <a:srgbClr val="FF0000"/>
                </a:solidFill>
              </a:rPr>
              <a:t>A</a:t>
            </a:r>
            <a:r>
              <a:rPr lang="pt-BR" sz="3600" b="1" dirty="0" smtClean="0"/>
              <a:t>CEITABILIDADE (CONFORTO)</a:t>
            </a:r>
          </a:p>
          <a:p>
            <a:pPr>
              <a:lnSpc>
                <a:spcPct val="250000"/>
              </a:lnSpc>
            </a:pPr>
            <a:r>
              <a:rPr lang="pt-BR" sz="3600" b="1" dirty="0" smtClean="0">
                <a:solidFill>
                  <a:srgbClr val="FF0000"/>
                </a:solidFill>
              </a:rPr>
              <a:t>D</a:t>
            </a:r>
            <a:r>
              <a:rPr lang="pt-BR" sz="3600" b="1" dirty="0" smtClean="0"/>
              <a:t>ISPONIBILIDADE </a:t>
            </a:r>
            <a:r>
              <a:rPr lang="pt-BR" sz="3600" b="1" dirty="0" smtClean="0">
                <a:solidFill>
                  <a:srgbClr val="FF0000"/>
                </a:solidFill>
              </a:rPr>
              <a:t>E</a:t>
            </a:r>
            <a:r>
              <a:rPr lang="pt-BR" sz="3600" b="1" dirty="0" smtClean="0"/>
              <a:t>CONÔMICA</a:t>
            </a:r>
            <a:endParaRPr lang="pt-BR" sz="3600" b="1" dirty="0"/>
          </a:p>
        </p:txBody>
      </p:sp>
    </p:spTree>
    <p:extLst>
      <p:ext uri="{BB962C8B-B14F-4D97-AF65-F5344CB8AC3E}">
        <p14:creationId xmlns:p14="http://schemas.microsoft.com/office/powerpoint/2010/main" val="277065187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248</Words>
  <Application>Microsoft Office PowerPoint</Application>
  <PresentationFormat>Apresentação na tela (4:3)</PresentationFormat>
  <Paragraphs>144</Paragraphs>
  <Slides>19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0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 P O I A R </vt:lpstr>
      <vt:lpstr>Apresentação do PowerPoint</vt:lpstr>
      <vt:lpstr>SOLUCIONAR</vt:lpstr>
      <vt:lpstr>Apresentação do PowerPoint</vt:lpstr>
      <vt:lpstr>Apresentação do PowerPoint</vt:lpstr>
      <vt:lpstr>Apresentação do PowerPoint</vt:lpstr>
    </vt:vector>
  </TitlesOfParts>
  <Company>ECAMP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CAIO SAKAMOTO</dc:creator>
  <cp:lastModifiedBy>Massaru Ogata</cp:lastModifiedBy>
  <cp:revision>2</cp:revision>
  <dcterms:created xsi:type="dcterms:W3CDTF">2013-01-25T19:48:33Z</dcterms:created>
  <dcterms:modified xsi:type="dcterms:W3CDTF">2015-04-24T21:39:22Z</dcterms:modified>
</cp:coreProperties>
</file>