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A866C-429B-48C1-8B1E-C1A6440956C2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53121-8C0F-47C9-A62C-5C941D4CD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98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652DB-685C-4FF1-8A1E-2BEB89B9CB66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8599-F072-4BC0-BA5A-9A943E247501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F2B2-39CA-48CB-B201-7C865D79AC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09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98599-F072-4BC0-BA5A-9A943E247501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F2B2-39CA-48CB-B201-7C865D79AC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540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251520" y="260648"/>
            <a:ext cx="8640960" cy="72008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+mn-lt"/>
                <a:ea typeface="+mj-ea"/>
                <a:cs typeface="+mj-cs"/>
              </a:rPr>
              <a:t>EMOTOLOGIA</a:t>
            </a:r>
          </a:p>
        </p:txBody>
      </p:sp>
      <p:sp>
        <p:nvSpPr>
          <p:cNvPr id="29699" name="Rectangle 5"/>
          <p:cNvSpPr txBox="1">
            <a:spLocks noChangeArrowheads="1"/>
          </p:cNvSpPr>
          <p:nvPr/>
        </p:nvSpPr>
        <p:spPr bwMode="auto">
          <a:xfrm>
            <a:off x="1779377" y="2060848"/>
            <a:ext cx="5585246" cy="328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200000"/>
              </a:lnSpc>
              <a:spcBef>
                <a:spcPct val="20000"/>
              </a:spcBef>
            </a:pPr>
            <a:r>
              <a:rPr lang="pt-BR" sz="2400" b="1" dirty="0">
                <a:latin typeface="Calibri" pitchFamily="34" charset="0"/>
              </a:rPr>
              <a:t>Etimologia, origem:</a:t>
            </a:r>
          </a:p>
          <a:p>
            <a:pPr marL="800100" lvl="1" indent="-342900">
              <a:lnSpc>
                <a:spcPct val="20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400" b="1" dirty="0" smtClean="0">
                <a:solidFill>
                  <a:srgbClr val="FF0000"/>
                </a:solidFill>
                <a:latin typeface="Calibri" pitchFamily="34" charset="0"/>
              </a:rPr>
              <a:t>E</a:t>
            </a:r>
            <a:r>
              <a:rPr lang="pt-BR" sz="2400" b="1" dirty="0" smtClean="0">
                <a:latin typeface="Calibri" pitchFamily="34" charset="0"/>
              </a:rPr>
              <a:t> </a:t>
            </a:r>
            <a:r>
              <a:rPr lang="pt-BR" sz="2400" b="1" dirty="0">
                <a:latin typeface="Calibri" pitchFamily="34" charset="0"/>
              </a:rPr>
              <a:t>(latim) = para fora</a:t>
            </a:r>
          </a:p>
          <a:p>
            <a:pPr marL="800100" lvl="1" indent="-342900">
              <a:lnSpc>
                <a:spcPct val="20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400" b="1" dirty="0">
                <a:solidFill>
                  <a:srgbClr val="FF0000"/>
                </a:solidFill>
                <a:latin typeface="Calibri" pitchFamily="34" charset="0"/>
              </a:rPr>
              <a:t>MOTUS</a:t>
            </a:r>
            <a:r>
              <a:rPr lang="pt-BR" sz="2400" b="1" dirty="0">
                <a:latin typeface="Calibri" pitchFamily="34" charset="0"/>
              </a:rPr>
              <a:t> (latim) = movimento</a:t>
            </a:r>
          </a:p>
          <a:p>
            <a:pPr marL="800100" lvl="1" indent="-342900">
              <a:lnSpc>
                <a:spcPct val="20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400" b="1" dirty="0">
                <a:solidFill>
                  <a:srgbClr val="FF0000"/>
                </a:solidFill>
                <a:latin typeface="Calibri" pitchFamily="34" charset="0"/>
              </a:rPr>
              <a:t>LOGOS</a:t>
            </a:r>
            <a:r>
              <a:rPr lang="pt-BR" sz="2400" b="1" dirty="0">
                <a:latin typeface="Calibri" pitchFamily="34" charset="0"/>
              </a:rPr>
              <a:t> (grego) = estudo de</a:t>
            </a:r>
          </a:p>
        </p:txBody>
      </p:sp>
    </p:spTree>
    <p:extLst>
      <p:ext uri="{BB962C8B-B14F-4D97-AF65-F5344CB8AC3E}">
        <p14:creationId xmlns:p14="http://schemas.microsoft.com/office/powerpoint/2010/main" val="298627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7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94263" y="1484313"/>
            <a:ext cx="4249737" cy="49244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000" dirty="0" smtClean="0"/>
              <a:t>Não </a:t>
            </a:r>
            <a:r>
              <a:rPr lang="pt-BR" sz="2000" dirty="0"/>
              <a:t>se trata de estudar glândulas, mas sim de como mobilizar energias, reservas cerebrais não usadas. </a:t>
            </a:r>
            <a:endParaRPr lang="pt-BR" sz="2000" dirty="0" smtClean="0"/>
          </a:p>
          <a:p>
            <a:pPr>
              <a:lnSpc>
                <a:spcPct val="150000"/>
              </a:lnSpc>
            </a:pPr>
            <a:r>
              <a:rPr lang="pt-BR" sz="2000" dirty="0" smtClean="0"/>
              <a:t>A </a:t>
            </a:r>
            <a:r>
              <a:rPr lang="pt-BR" sz="2000" dirty="0"/>
              <a:t>grande inteligência é a mobilização do sistema energético do organismo, inclusive com suas funções mentais, para a consecução dos objetivos comunicados ao SAPE.</a:t>
            </a:r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894263" y="260350"/>
            <a:ext cx="4249737" cy="57626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pt-BR" sz="2400" b="1" dirty="0" err="1" smtClean="0">
                <a:latin typeface="+mn-lt"/>
              </a:rPr>
              <a:t>PSICOFISIOLOGIA</a:t>
            </a:r>
            <a:r>
              <a:rPr lang="pt-BR" sz="2400" b="1" dirty="0" smtClean="0">
                <a:latin typeface="+mn-lt"/>
              </a:rPr>
              <a:t> DO SISTEMA GLANDULAR E ENDÓCRINO</a:t>
            </a:r>
            <a:endParaRPr lang="pt-BR" sz="2400" b="1" dirty="0">
              <a:latin typeface="+mn-lt"/>
            </a:endParaRPr>
          </a:p>
        </p:txBody>
      </p:sp>
      <p:pic>
        <p:nvPicPr>
          <p:cNvPr id="5" name="Imagem 4" descr="corpo.tif"/>
          <p:cNvPicPr>
            <a:picLocks noChangeAspect="1"/>
          </p:cNvPicPr>
          <p:nvPr/>
        </p:nvPicPr>
        <p:blipFill>
          <a:blip r:embed="rId2" cstate="print"/>
          <a:srcRect b="3550"/>
          <a:stretch>
            <a:fillRect/>
          </a:stretch>
        </p:blipFill>
        <p:spPr>
          <a:xfrm>
            <a:off x="395536" y="260648"/>
            <a:ext cx="4006897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8642350" cy="720725"/>
          </a:xfrm>
          <a:prstGeom prst="rect">
            <a:avLst/>
          </a:prstGeom>
        </p:spPr>
        <p:txBody>
          <a:bodyPr/>
          <a:lstStyle/>
          <a:p>
            <a:r>
              <a:rPr lang="pt-BR" sz="4000" b="1" dirty="0">
                <a:latin typeface="+mn-lt"/>
              </a:rPr>
              <a:t>SAPE</a:t>
            </a:r>
            <a:endParaRPr lang="pt-BR" b="1" dirty="0">
              <a:latin typeface="+mn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39552" y="1268760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BR" sz="2000" b="1" dirty="0" smtClean="0"/>
              <a:t>(Sistema de </a:t>
            </a:r>
            <a:r>
              <a:rPr lang="pt-BR" sz="2000" b="1" dirty="0" err="1" smtClean="0"/>
              <a:t>Autopreservação</a:t>
            </a:r>
            <a:r>
              <a:rPr lang="pt-BR" sz="2000" b="1" dirty="0" smtClean="0"/>
              <a:t> e Preservação da Espécie)</a:t>
            </a:r>
          </a:p>
          <a:p>
            <a:pPr algn="just">
              <a:lnSpc>
                <a:spcPct val="200000"/>
              </a:lnSpc>
            </a:pPr>
            <a:endParaRPr lang="pt-BR" sz="2000" dirty="0" smtClean="0"/>
          </a:p>
          <a:p>
            <a:pPr algn="just">
              <a:lnSpc>
                <a:spcPct val="200000"/>
              </a:lnSpc>
            </a:pPr>
            <a:r>
              <a:rPr lang="pt-BR" sz="2000" dirty="0" smtClean="0"/>
              <a:t>É um sistema de percepção, sinalização, armazenamento de dados e informações, proteção, controle e adaptação. Gera energia, força, emoções e é considerado o dínamo interno.</a:t>
            </a:r>
          </a:p>
          <a:p>
            <a:pPr algn="just">
              <a:lnSpc>
                <a:spcPct val="200000"/>
              </a:lnSpc>
            </a:pPr>
            <a:endParaRPr lang="pt-BR" sz="2000" dirty="0" smtClean="0"/>
          </a:p>
          <a:p>
            <a:pPr algn="ctr">
              <a:lnSpc>
                <a:spcPct val="200000"/>
              </a:lnSpc>
            </a:pPr>
            <a:r>
              <a:rPr lang="pt-BR" sz="2000" dirty="0" smtClean="0">
                <a:solidFill>
                  <a:srgbClr val="FF0000"/>
                </a:solidFill>
              </a:rPr>
              <a:t>O GRANDE SEGREDO é saber comunicar ao SAPE nossos objetivos.</a:t>
            </a:r>
            <a:endParaRPr lang="pt-B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51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39552" y="1113982"/>
            <a:ext cx="8064896" cy="5267346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Susbstância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Reticular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Ativadora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Ascendente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é um dos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componentes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cérebro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Função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integrar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informações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sensoriais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recebidas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e, regular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nosso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nível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atenção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Seleciona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informações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essenciais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sobrevivência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Função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controle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nível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consciência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É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percebo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entro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contato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 as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informações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ambiente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e,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estruturo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essas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informações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SRAA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funciona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um radar de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longa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distância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captar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tudo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venha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contribuir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resultado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ocorra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51520" y="260648"/>
            <a:ext cx="8640960" cy="720080"/>
          </a:xfrm>
          <a:prstGeom prst="rect">
            <a:avLst/>
          </a:prstGeom>
          <a:effectLst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S.R.A.A.</a:t>
            </a:r>
            <a:endParaRPr kumimoji="0" lang="pt-BR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7542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2" y="1484784"/>
            <a:ext cx="8064896" cy="4790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 smtClean="0">
                <a:solidFill>
                  <a:srgbClr val="FF0000"/>
                </a:solidFill>
              </a:rPr>
              <a:t>INCANTATION</a:t>
            </a:r>
          </a:p>
          <a:p>
            <a:pPr algn="ctr">
              <a:lnSpc>
                <a:spcPct val="150000"/>
              </a:lnSpc>
            </a:pPr>
            <a:r>
              <a:rPr lang="pt-BR" sz="2400" b="1" dirty="0" smtClean="0">
                <a:solidFill>
                  <a:srgbClr val="FF0000"/>
                </a:solidFill>
              </a:rPr>
              <a:t>(RITUAL DE RECITAÇÃO DE ENCANTOS VERBAIS)</a:t>
            </a:r>
            <a:endParaRPr lang="pt-BR" sz="2400" dirty="0" smtClean="0"/>
          </a:p>
          <a:p>
            <a:pPr algn="just">
              <a:lnSpc>
                <a:spcPct val="200000"/>
              </a:lnSpc>
            </a:pPr>
            <a:r>
              <a:rPr lang="pt-BR" sz="2400" dirty="0" smtClean="0"/>
              <a:t>Num estado psicológico que se consegue pelo equilíbrio do Sistema, fazer voluntariamente a representação mental do resultado que se deseja, ou o fundo para que se deseja conseguir, com entusiasmo, com fervor emocional, sem qualquer vacilação, mobilizando o sistema límbico.</a:t>
            </a:r>
            <a:endParaRPr lang="pt-BR" sz="2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51520" y="260648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kern="10" dirty="0" smtClean="0">
                <a:ln w="9525">
                  <a:round/>
                  <a:headEnd/>
                  <a:tailEnd/>
                </a:ln>
              </a:rPr>
              <a:t>EMOTIZAÇÃO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2660847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Office PowerPoint</Application>
  <PresentationFormat>Apresentação na tela (4:3)</PresentationFormat>
  <Paragraphs>26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Apresentação do PowerPoint</vt:lpstr>
      <vt:lpstr>PSICOFISIOLOGIA DO SISTEMA GLANDULAR E ENDÓCRINO</vt:lpstr>
      <vt:lpstr>SAPE</vt:lpstr>
      <vt:lpstr>Apresentação do PowerPoint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SAKAMOTO</dc:creator>
  <cp:lastModifiedBy>CAIO SAKAMOTO</cp:lastModifiedBy>
  <cp:revision>1</cp:revision>
  <dcterms:created xsi:type="dcterms:W3CDTF">2013-01-25T20:00:49Z</dcterms:created>
  <dcterms:modified xsi:type="dcterms:W3CDTF">2013-01-25T20:01:25Z</dcterms:modified>
</cp:coreProperties>
</file>